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581" r:id="rId2"/>
    <p:sldId id="568" r:id="rId3"/>
    <p:sldId id="258" r:id="rId4"/>
    <p:sldId id="261" r:id="rId5"/>
    <p:sldId id="578" r:id="rId6"/>
    <p:sldId id="577" r:id="rId7"/>
    <p:sldId id="264" r:id="rId8"/>
    <p:sldId id="263" r:id="rId9"/>
    <p:sldId id="579" r:id="rId10"/>
    <p:sldId id="5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7358A-4068-4B6D-932A-C6906B5023F0}" v="2" dt="2023-09-13T22:02:49.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 Mohamadi, Adrie GIZ ZA" userId="44a3af81-3f3b-493f-b68e-6dcb3cdab9a4" providerId="ADAL" clId="{9397358A-4068-4B6D-932A-C6906B5023F0}"/>
    <pc:docChg chg="custSel addSld delSld modSld">
      <pc:chgData name="El Mohamadi, Adrie GIZ ZA" userId="44a3af81-3f3b-493f-b68e-6dcb3cdab9a4" providerId="ADAL" clId="{9397358A-4068-4B6D-932A-C6906B5023F0}" dt="2023-09-13T22:24:47.327" v="27" actId="20577"/>
      <pc:docMkLst>
        <pc:docMk/>
      </pc:docMkLst>
      <pc:sldChg chg="new del">
        <pc:chgData name="El Mohamadi, Adrie GIZ ZA" userId="44a3af81-3f3b-493f-b68e-6dcb3cdab9a4" providerId="ADAL" clId="{9397358A-4068-4B6D-932A-C6906B5023F0}" dt="2023-09-13T22:02:21.344" v="2" actId="47"/>
        <pc:sldMkLst>
          <pc:docMk/>
          <pc:sldMk cId="693799962" sldId="580"/>
        </pc:sldMkLst>
      </pc:sldChg>
      <pc:sldChg chg="modSp add mod">
        <pc:chgData name="El Mohamadi, Adrie GIZ ZA" userId="44a3af81-3f3b-493f-b68e-6dcb3cdab9a4" providerId="ADAL" clId="{9397358A-4068-4B6D-932A-C6906B5023F0}" dt="2023-09-13T22:24:47.327" v="27" actId="20577"/>
        <pc:sldMkLst>
          <pc:docMk/>
          <pc:sldMk cId="3591827514" sldId="581"/>
        </pc:sldMkLst>
        <pc:graphicFrameChg chg="mod modGraphic">
          <ac:chgData name="El Mohamadi, Adrie GIZ ZA" userId="44a3af81-3f3b-493f-b68e-6dcb3cdab9a4" providerId="ADAL" clId="{9397358A-4068-4B6D-932A-C6906B5023F0}" dt="2023-09-13T22:24:47.327" v="27" actId="20577"/>
          <ac:graphicFrameMkLst>
            <pc:docMk/>
            <pc:sldMk cId="3591827514" sldId="581"/>
            <ac:graphicFrameMk id="7" creationId="{80F0AEBE-BCBD-0516-2F54-3EC5410433B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6FDCA-E3CA-4BF4-AFD9-4D2B774DA578}" type="datetimeFigureOut">
              <a:rPr lang="en-ZA" smtClean="0"/>
              <a:t>2023/09/14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CAA9-CB1A-4F66-81DD-9E6944C0C177}" type="slidenum">
              <a:rPr lang="en-ZA" smtClean="0"/>
              <a:t>‹#›</a:t>
            </a:fld>
            <a:endParaRPr lang="en-ZA"/>
          </a:p>
        </p:txBody>
      </p:sp>
    </p:spTree>
    <p:extLst>
      <p:ext uri="{BB962C8B-B14F-4D97-AF65-F5344CB8AC3E}">
        <p14:creationId xmlns:p14="http://schemas.microsoft.com/office/powerpoint/2010/main" val="187116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2</a:t>
            </a:fld>
            <a:endParaRPr lang="en-GB" altLang="en-US"/>
          </a:p>
        </p:txBody>
      </p:sp>
    </p:spTree>
    <p:extLst>
      <p:ext uri="{BB962C8B-B14F-4D97-AF65-F5344CB8AC3E}">
        <p14:creationId xmlns:p14="http://schemas.microsoft.com/office/powerpoint/2010/main" val="34293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9">
            <a:extLst>
              <a:ext uri="{FF2B5EF4-FFF2-40B4-BE49-F238E27FC236}">
                <a16:creationId xmlns:a16="http://schemas.microsoft.com/office/drawing/2014/main" id="{983D1F01-FA83-4B19-8234-5C439C457567}"/>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9pPr>
          </a:lstStyle>
          <a:p>
            <a:pPr>
              <a:lnSpc>
                <a:spcPct val="100000"/>
              </a:lnSpc>
              <a:buClr>
                <a:srgbClr val="000000"/>
              </a:buClr>
            </a:pPr>
            <a:r>
              <a:rPr lang="en-GB" altLang="en-US" sz="2000">
                <a:solidFill>
                  <a:srgbClr val="000000"/>
                </a:solidFill>
              </a:rPr>
              <a:t>Process control</a:t>
            </a:r>
          </a:p>
        </p:txBody>
      </p:sp>
      <p:sp>
        <p:nvSpPr>
          <p:cNvPr id="5123" name="Rectangle 12">
            <a:extLst>
              <a:ext uri="{FF2B5EF4-FFF2-40B4-BE49-F238E27FC236}">
                <a16:creationId xmlns:a16="http://schemas.microsoft.com/office/drawing/2014/main" id="{E560C745-999A-40BE-B261-F8A4367FFCCF}"/>
              </a:ext>
            </a:extLst>
          </p:cNvPr>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9pPr>
          </a:lstStyle>
          <a:p>
            <a:pPr>
              <a:lnSpc>
                <a:spcPct val="100000"/>
              </a:lnSpc>
              <a:buClr>
                <a:srgbClr val="000000"/>
              </a:buClr>
              <a:buFont typeface="Arial" panose="020B0604020202020204" pitchFamily="34" charset="0"/>
              <a:buNone/>
            </a:pPr>
            <a:endParaRPr lang="en-GB" altLang="en-US" sz="900">
              <a:solidFill>
                <a:srgbClr val="000000"/>
              </a:solidFill>
              <a:latin typeface="Arial" panose="020B0604020202020204" pitchFamily="34" charset="0"/>
            </a:endParaRPr>
          </a:p>
          <a:p>
            <a:pPr>
              <a:lnSpc>
                <a:spcPct val="100000"/>
              </a:lnSpc>
              <a:buClr>
                <a:srgbClr val="000000"/>
              </a:buClr>
              <a:buFont typeface="Arial" panose="020B0604020202020204" pitchFamily="34" charset="0"/>
              <a:buNone/>
            </a:pPr>
            <a:r>
              <a:rPr lang="en-GB" altLang="en-US" sz="900">
                <a:solidFill>
                  <a:srgbClr val="000000"/>
                </a:solidFill>
                <a:latin typeface="Arial" panose="020B0604020202020204" pitchFamily="34" charset="0"/>
              </a:rPr>
              <a:t>Dato: 05.11.98</a:t>
            </a:r>
          </a:p>
        </p:txBody>
      </p:sp>
      <p:sp>
        <p:nvSpPr>
          <p:cNvPr id="5124" name="Rectangle 13">
            <a:extLst>
              <a:ext uri="{FF2B5EF4-FFF2-40B4-BE49-F238E27FC236}">
                <a16:creationId xmlns:a16="http://schemas.microsoft.com/office/drawing/2014/main" id="{B3C18E84-E526-4994-B0E5-73910A3274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9pPr>
          </a:lstStyle>
          <a:p>
            <a:pPr>
              <a:lnSpc>
                <a:spcPct val="100000"/>
              </a:lnSpc>
              <a:buClr>
                <a:srgbClr val="000000"/>
              </a:buClr>
            </a:pPr>
            <a:r>
              <a:rPr lang="en-GB" altLang="en-US" sz="1200">
                <a:solidFill>
                  <a:srgbClr val="000000"/>
                </a:solidFill>
              </a:rPr>
              <a:t>Page </a:t>
            </a:r>
            <a:fld id="{EDCEEB6A-8544-471A-B150-CAD74CE44EDE}" type="slidenum">
              <a:rPr lang="en-GB" altLang="en-US" sz="1200" smtClean="0">
                <a:solidFill>
                  <a:srgbClr val="000000"/>
                </a:solidFill>
              </a:rPr>
              <a:pPr>
                <a:lnSpc>
                  <a:spcPct val="100000"/>
                </a:lnSpc>
                <a:buClr>
                  <a:srgbClr val="000000"/>
                </a:buClr>
              </a:pPr>
              <a:t>3</a:t>
            </a:fld>
            <a:endParaRPr lang="en-GB" altLang="en-US" sz="1200">
              <a:solidFill>
                <a:srgbClr val="000000"/>
              </a:solidFill>
            </a:endParaRPr>
          </a:p>
        </p:txBody>
      </p:sp>
      <p:sp>
        <p:nvSpPr>
          <p:cNvPr id="5125" name="Text Box 1025">
            <a:extLst>
              <a:ext uri="{FF2B5EF4-FFF2-40B4-BE49-F238E27FC236}">
                <a16:creationId xmlns:a16="http://schemas.microsoft.com/office/drawing/2014/main" id="{7D5E2111-6D8E-4579-9AFD-035C01E06CBB}"/>
              </a:ext>
            </a:extLst>
          </p:cNvPr>
          <p:cNvSpPr txBox="1">
            <a:spLocks noChangeArrowheads="1"/>
          </p:cNvSpPr>
          <p:nvPr/>
        </p:nvSpPr>
        <p:spPr bwMode="auto">
          <a:xfrm>
            <a:off x="915988" y="744538"/>
            <a:ext cx="4965700" cy="37242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endParaRPr lang="en-ZA" altLang="en-US"/>
          </a:p>
        </p:txBody>
      </p:sp>
      <p:sp>
        <p:nvSpPr>
          <p:cNvPr id="5126" name="Rectangle 1026">
            <a:extLst>
              <a:ext uri="{FF2B5EF4-FFF2-40B4-BE49-F238E27FC236}">
                <a16:creationId xmlns:a16="http://schemas.microsoft.com/office/drawing/2014/main" id="{9E06987E-2E40-4507-83F4-32201677B48C}"/>
              </a:ext>
            </a:extLst>
          </p:cNvPr>
          <p:cNvSpPr txBox="1">
            <a:spLocks noGrp="1" noChangeArrowheads="1"/>
          </p:cNvSpPr>
          <p:nvPr>
            <p:ph type="body"/>
          </p:nvPr>
        </p:nvSpPr>
        <p:spPr>
          <a:xfrm>
            <a:off x="936625" y="4703763"/>
            <a:ext cx="4919663" cy="447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E574B3B5-4502-44F7-BEBF-A4316C6282A5}"/>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9pPr>
          </a:lstStyle>
          <a:p>
            <a:pPr>
              <a:lnSpc>
                <a:spcPct val="100000"/>
              </a:lnSpc>
              <a:buClr>
                <a:srgbClr val="000000"/>
              </a:buClr>
            </a:pPr>
            <a:r>
              <a:rPr lang="en-GB" altLang="en-US" sz="2000">
                <a:solidFill>
                  <a:srgbClr val="000000"/>
                </a:solidFill>
              </a:rPr>
              <a:t>Process control</a:t>
            </a:r>
          </a:p>
        </p:txBody>
      </p:sp>
      <p:sp>
        <p:nvSpPr>
          <p:cNvPr id="7171" name="Rectangle 12">
            <a:extLst>
              <a:ext uri="{FF2B5EF4-FFF2-40B4-BE49-F238E27FC236}">
                <a16:creationId xmlns:a16="http://schemas.microsoft.com/office/drawing/2014/main" id="{4FBE497C-82EF-4C5F-BDA1-4FCCE4D5249E}"/>
              </a:ext>
            </a:extLst>
          </p:cNvPr>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9pPr>
          </a:lstStyle>
          <a:p>
            <a:pPr>
              <a:lnSpc>
                <a:spcPct val="100000"/>
              </a:lnSpc>
              <a:buClr>
                <a:srgbClr val="000000"/>
              </a:buClr>
              <a:buFont typeface="Arial" panose="020B0604020202020204" pitchFamily="34" charset="0"/>
              <a:buNone/>
            </a:pPr>
            <a:endParaRPr lang="en-GB" altLang="en-US" sz="900">
              <a:solidFill>
                <a:srgbClr val="000000"/>
              </a:solidFill>
              <a:latin typeface="Arial" panose="020B0604020202020204" pitchFamily="34" charset="0"/>
            </a:endParaRPr>
          </a:p>
          <a:p>
            <a:pPr>
              <a:lnSpc>
                <a:spcPct val="100000"/>
              </a:lnSpc>
              <a:buClr>
                <a:srgbClr val="000000"/>
              </a:buClr>
              <a:buFont typeface="Arial" panose="020B0604020202020204" pitchFamily="34" charset="0"/>
              <a:buNone/>
            </a:pPr>
            <a:r>
              <a:rPr lang="en-GB" altLang="en-US" sz="900">
                <a:solidFill>
                  <a:srgbClr val="000000"/>
                </a:solidFill>
                <a:latin typeface="Arial" panose="020B0604020202020204" pitchFamily="34" charset="0"/>
              </a:rPr>
              <a:t>Dato: 05.11.98</a:t>
            </a:r>
          </a:p>
        </p:txBody>
      </p:sp>
      <p:sp>
        <p:nvSpPr>
          <p:cNvPr id="7172" name="Rectangle 13">
            <a:extLst>
              <a:ext uri="{FF2B5EF4-FFF2-40B4-BE49-F238E27FC236}">
                <a16:creationId xmlns:a16="http://schemas.microsoft.com/office/drawing/2014/main" id="{573049C1-11AB-4F93-B1FA-560C1AEA9A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Arial Unicode MS" pitchFamily="34" charset="-128"/>
              </a:defRPr>
            </a:lvl9pPr>
          </a:lstStyle>
          <a:p>
            <a:pPr>
              <a:lnSpc>
                <a:spcPct val="100000"/>
              </a:lnSpc>
              <a:buClr>
                <a:srgbClr val="000000"/>
              </a:buClr>
            </a:pPr>
            <a:r>
              <a:rPr lang="en-GB" altLang="en-US" sz="1200">
                <a:solidFill>
                  <a:srgbClr val="000000"/>
                </a:solidFill>
              </a:rPr>
              <a:t>Page </a:t>
            </a:r>
            <a:fld id="{4B87BFD0-37A8-48EF-AA6A-099BDF46EA20}" type="slidenum">
              <a:rPr lang="en-GB" altLang="en-US" sz="1200" smtClean="0">
                <a:solidFill>
                  <a:srgbClr val="000000"/>
                </a:solidFill>
              </a:rPr>
              <a:pPr>
                <a:lnSpc>
                  <a:spcPct val="100000"/>
                </a:lnSpc>
                <a:buClr>
                  <a:srgbClr val="000000"/>
                </a:buClr>
              </a:pPr>
              <a:t>4</a:t>
            </a:fld>
            <a:endParaRPr lang="en-GB" altLang="en-US" sz="1200">
              <a:solidFill>
                <a:srgbClr val="000000"/>
              </a:solidFill>
            </a:endParaRPr>
          </a:p>
        </p:txBody>
      </p:sp>
      <p:sp>
        <p:nvSpPr>
          <p:cNvPr id="7173" name="Text Box 2049">
            <a:extLst>
              <a:ext uri="{FF2B5EF4-FFF2-40B4-BE49-F238E27FC236}">
                <a16:creationId xmlns:a16="http://schemas.microsoft.com/office/drawing/2014/main" id="{3974267B-5294-44E3-B05D-8A0B8BAA7AF7}"/>
              </a:ext>
            </a:extLst>
          </p:cNvPr>
          <p:cNvSpPr txBox="1">
            <a:spLocks noChangeArrowheads="1"/>
          </p:cNvSpPr>
          <p:nvPr/>
        </p:nvSpPr>
        <p:spPr bwMode="auto">
          <a:xfrm>
            <a:off x="915988" y="744538"/>
            <a:ext cx="4965700" cy="37242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endParaRPr lang="en-ZA" altLang="en-US"/>
          </a:p>
        </p:txBody>
      </p:sp>
      <p:sp>
        <p:nvSpPr>
          <p:cNvPr id="7174" name="Rectangle 2050">
            <a:extLst>
              <a:ext uri="{FF2B5EF4-FFF2-40B4-BE49-F238E27FC236}">
                <a16:creationId xmlns:a16="http://schemas.microsoft.com/office/drawing/2014/main" id="{93A0F246-8E71-4A5B-8CAC-D712D055ED96}"/>
              </a:ext>
            </a:extLst>
          </p:cNvPr>
          <p:cNvSpPr txBox="1">
            <a:spLocks noGrp="1" noChangeArrowheads="1"/>
          </p:cNvSpPr>
          <p:nvPr>
            <p:ph type="body"/>
          </p:nvPr>
        </p:nvSpPr>
        <p:spPr>
          <a:xfrm>
            <a:off x="936625" y="4703763"/>
            <a:ext cx="4919663" cy="447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a:t>Certification allows your organic or natural cosmetics to be commercialized worldwide</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standard, quality assurance, accreditation and metrology is evident across the whole value chain from cultivation, wild-harvesting/harvesting, producing the oil, bottling, packaging and transportation. </a:t>
            </a:r>
          </a:p>
          <a:p>
            <a:endParaRPr lang="en-US" dirty="0"/>
          </a:p>
          <a:p>
            <a:r>
              <a:rPr lang="en-US" dirty="0"/>
              <a:t>Although the value chain up to the point of producing the oil looks simple, it is actually quite complex as there are quality control points at each process that need attention in order to produce a consistent quality and quantify of the oil</a:t>
            </a:r>
            <a:endParaRPr lang="en-ZA" dirty="0"/>
          </a:p>
        </p:txBody>
      </p:sp>
      <p:sp>
        <p:nvSpPr>
          <p:cNvPr id="4" name="Slide Number Placeholder 3"/>
          <p:cNvSpPr>
            <a:spLocks noGrp="1"/>
          </p:cNvSpPr>
          <p:nvPr>
            <p:ph type="sldNum" sz="quarter" idx="5"/>
          </p:nvPr>
        </p:nvSpPr>
        <p:spPr/>
        <p:txBody>
          <a:bodyPr/>
          <a:lstStyle/>
          <a:p>
            <a:fld id="{70DDD717-690A-4E74-80CD-78BC1FAD9856}" type="slidenum">
              <a:rPr lang="en-ZA" smtClean="0"/>
              <a:t>7</a:t>
            </a:fld>
            <a:endParaRPr lang="en-ZA" dirty="0"/>
          </a:p>
        </p:txBody>
      </p:sp>
    </p:spTree>
    <p:extLst>
      <p:ext uri="{BB962C8B-B14F-4D97-AF65-F5344CB8AC3E}">
        <p14:creationId xmlns:p14="http://schemas.microsoft.com/office/powerpoint/2010/main" val="18046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had 3 outcomes (as do all the GQSP projects.  The value chains are different in each country.</a:t>
            </a:r>
          </a:p>
          <a:p>
            <a:endParaRPr lang="en-US" dirty="0"/>
          </a:p>
          <a:p>
            <a:r>
              <a:rPr lang="en-US" dirty="0"/>
              <a:t>A systemic approach taken in order to strengthen the industry.  It is important to consider the whole ecosystem in a value chain and not just focus on one aspect in order to gain maximum impact.</a:t>
            </a:r>
            <a:endParaRPr lang="en-ZA" dirty="0"/>
          </a:p>
        </p:txBody>
      </p:sp>
      <p:sp>
        <p:nvSpPr>
          <p:cNvPr id="4" name="Slide Number Placeholder 3"/>
          <p:cNvSpPr>
            <a:spLocks noGrp="1"/>
          </p:cNvSpPr>
          <p:nvPr>
            <p:ph type="sldNum" sz="quarter" idx="5"/>
          </p:nvPr>
        </p:nvSpPr>
        <p:spPr/>
        <p:txBody>
          <a:bodyPr/>
          <a:lstStyle/>
          <a:p>
            <a:fld id="{70DDD717-690A-4E74-80CD-78BC1FAD9856}" type="slidenum">
              <a:rPr lang="en-ZA" smtClean="0"/>
              <a:t>8</a:t>
            </a:fld>
            <a:endParaRPr lang="en-ZA" dirty="0"/>
          </a:p>
        </p:txBody>
      </p:sp>
    </p:spTree>
    <p:extLst>
      <p:ext uri="{BB962C8B-B14F-4D97-AF65-F5344CB8AC3E}">
        <p14:creationId xmlns:p14="http://schemas.microsoft.com/office/powerpoint/2010/main" val="604301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505"/>
          <a:stretch/>
        </p:blipFill>
        <p:spPr bwMode="auto">
          <a:xfrm>
            <a:off x="0" y="993801"/>
            <a:ext cx="3424559" cy="538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588331" y="2276872"/>
            <a:ext cx="7692244" cy="2160240"/>
          </a:xfrm>
        </p:spPr>
        <p:txBody>
          <a:bodyPr anchor="t"/>
          <a:lstStyle>
            <a:lvl1pPr algn="l">
              <a:defRPr sz="45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04946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76873"/>
            <a:ext cx="10538387" cy="3821939"/>
          </a:xfrm>
        </p:spPr>
        <p:txBody>
          <a:bodyPr/>
          <a:lstStyle>
            <a:lvl1pPr>
              <a:buClr>
                <a:schemeClr val="accent3"/>
              </a:buClr>
              <a:defRPr>
                <a:solidFill>
                  <a:schemeClr val="tx1"/>
                </a:solidFill>
              </a:defRPr>
            </a:lvl1pPr>
            <a:lvl2pPr marL="514350" indent="-182880">
              <a:lnSpc>
                <a:spcPct val="100000"/>
              </a:lnSpc>
              <a:spcBef>
                <a:spcPts val="600"/>
              </a:spcBef>
              <a:buClr>
                <a:schemeClr val="accent3"/>
              </a:buClr>
              <a:buFont typeface="Arial" panose="020B0604020202020204" pitchFamily="34" charset="0"/>
              <a:buChar char="•"/>
              <a:defRPr>
                <a:solidFill>
                  <a:schemeClr val="tx1"/>
                </a:solidFill>
              </a:defRPr>
            </a:lvl2pPr>
            <a:lvl3pPr marL="857250" indent="-182880">
              <a:lnSpc>
                <a:spcPct val="100000"/>
              </a:lnSpc>
              <a:spcBef>
                <a:spcPts val="1200"/>
              </a:spcBef>
              <a:buClr>
                <a:schemeClr val="accent3"/>
              </a:buClr>
              <a:buFont typeface="Arial" panose="020B0604020202020204" pitchFamily="34" charset="0"/>
              <a:buChar char="•"/>
              <a:defRPr>
                <a:solidFill>
                  <a:schemeClr val="tx1"/>
                </a:solidFill>
              </a:defRPr>
            </a:lvl3pPr>
            <a:lvl4pPr marL="1200150" indent="-182880">
              <a:lnSpc>
                <a:spcPct val="100000"/>
              </a:lnSpc>
              <a:spcBef>
                <a:spcPts val="1200"/>
              </a:spcBef>
              <a:buClr>
                <a:schemeClr val="accent3"/>
              </a:buClr>
              <a:buFont typeface="Arial" panose="020B0604020202020204" pitchFamily="34" charset="0"/>
              <a:buChar char="•"/>
              <a:defRPr>
                <a:solidFill>
                  <a:schemeClr val="tx1"/>
                </a:solidFill>
              </a:defRPr>
            </a:lvl4pPr>
            <a:lvl5pPr marL="1543050" indent="-182880">
              <a:lnSpc>
                <a:spcPct val="100000"/>
              </a:lnSpc>
              <a:spcBef>
                <a:spcPts val="1200"/>
              </a:spcBef>
              <a:buClr>
                <a:schemeClr val="accent3"/>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9"/>
          <p:cNvSpPr/>
          <p:nvPr userDrawn="1"/>
        </p:nvSpPr>
        <p:spPr>
          <a:xfrm>
            <a:off x="11280576" y="6525344"/>
            <a:ext cx="288032" cy="21602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base" latinLnBrk="0" hangingPunct="1">
              <a:lnSpc>
                <a:spcPct val="100000"/>
              </a:lnSpc>
              <a:spcBef>
                <a:spcPct val="0"/>
              </a:spcBef>
              <a:spcAft>
                <a:spcPct val="0"/>
              </a:spcAft>
              <a:buClrTx/>
              <a:buSzTx/>
              <a:buFontTx/>
              <a:buNone/>
              <a:tabLst/>
              <a:defRPr/>
            </a:pPr>
            <a:fld id="{BD312A47-7E72-4E7E-93A5-46C5674DBF6C}" type="slidenum">
              <a:rPr lang="en-US" sz="1200" smtClean="0"/>
              <a:pPr marL="0" marR="0" indent="0" algn="ctr" defTabSz="914400" rtl="0" eaLnBrk="1" fontAlgn="base" latinLnBrk="0" hangingPunct="1">
                <a:lnSpc>
                  <a:spcPct val="100000"/>
                </a:lnSpc>
                <a:spcBef>
                  <a:spcPct val="0"/>
                </a:spcBef>
                <a:spcAft>
                  <a:spcPct val="0"/>
                </a:spcAft>
                <a:buClrTx/>
                <a:buSzTx/>
                <a:buFontTx/>
                <a:buNone/>
                <a:tabLst/>
                <a:defRPr/>
              </a:pPr>
              <a:t>‹#›</a:t>
            </a:fld>
            <a:endParaRPr lang="en-US" sz="1200" dirty="0"/>
          </a:p>
        </p:txBody>
      </p:sp>
      <p:sp>
        <p:nvSpPr>
          <p:cNvPr id="5" name="TextBox 4"/>
          <p:cNvSpPr txBox="1"/>
          <p:nvPr userDrawn="1"/>
        </p:nvSpPr>
        <p:spPr>
          <a:xfrm>
            <a:off x="3086319" y="781984"/>
            <a:ext cx="184731" cy="369332"/>
          </a:xfrm>
          <a:prstGeom prst="rect">
            <a:avLst/>
          </a:prstGeom>
          <a:noFill/>
        </p:spPr>
        <p:txBody>
          <a:bodyPr wrap="none" rtlCol="0">
            <a:spAutoFit/>
          </a:bodyPr>
          <a:lstStyle/>
          <a:p>
            <a:endParaRPr lang="en-US" sz="1800"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737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7595F-1275-CA62-7BE7-0402DE9ECED9}"/>
              </a:ext>
            </a:extLst>
          </p:cNvPr>
          <p:cNvSpPr>
            <a:spLocks noGrp="1"/>
          </p:cNvSpPr>
          <p:nvPr>
            <p:ph type="dt" sz="half" idx="10"/>
          </p:nvPr>
        </p:nvSpPr>
        <p:spPr/>
        <p:txBody>
          <a:bodyPr/>
          <a:lstStyle/>
          <a:p>
            <a:fld id="{A9425C83-2DC1-47D4-BE1A-4F42C19D19B7}" type="datetimeFigureOut">
              <a:rPr lang="en-ZA" smtClean="0"/>
              <a:t>2023/09/14</a:t>
            </a:fld>
            <a:endParaRPr lang="en-ZA"/>
          </a:p>
        </p:txBody>
      </p:sp>
      <p:sp>
        <p:nvSpPr>
          <p:cNvPr id="3" name="Footer Placeholder 2">
            <a:extLst>
              <a:ext uri="{FF2B5EF4-FFF2-40B4-BE49-F238E27FC236}">
                <a16:creationId xmlns:a16="http://schemas.microsoft.com/office/drawing/2014/main" id="{78C78B53-D198-38AE-CFB3-13892C3940A8}"/>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41ADEFB-7F36-D5AF-D661-9F0C9439F89C}"/>
              </a:ext>
            </a:extLst>
          </p:cNvPr>
          <p:cNvSpPr>
            <a:spLocks noGrp="1"/>
          </p:cNvSpPr>
          <p:nvPr>
            <p:ph type="sldNum" sz="quarter" idx="12"/>
          </p:nvPr>
        </p:nvSpPr>
        <p:spPr/>
        <p:txBody>
          <a:bodyPr/>
          <a:lstStyle/>
          <a:p>
            <a:fld id="{2D90F746-94CC-4530-BC6D-C32584715E00}" type="slidenum">
              <a:rPr lang="en-ZA" smtClean="0"/>
              <a:t>‹#›</a:t>
            </a:fld>
            <a:endParaRPr lang="en-ZA"/>
          </a:p>
        </p:txBody>
      </p:sp>
    </p:spTree>
    <p:extLst>
      <p:ext uri="{BB962C8B-B14F-4D97-AF65-F5344CB8AC3E}">
        <p14:creationId xmlns:p14="http://schemas.microsoft.com/office/powerpoint/2010/main" val="88546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instagram.com/unido_newsroom/" TargetMode="Externa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hyperlink" Target="https://www.youtube.com/user/UNIDObeta" TargetMode="Externa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hyperlink" Target="http://www.twitter.com/UNIDO" TargetMode="External"/><Relationship Id="rId11" Type="http://schemas.openxmlformats.org/officeDocument/2006/relationships/hyperlink" Target="https://www.linkedin.com/" TargetMode="External"/><Relationship Id="rId5" Type="http://schemas.openxmlformats.org/officeDocument/2006/relationships/hyperlink" Target="https://www.facebook.com/UNIDO.HQ" TargetMode="External"/><Relationship Id="rId15" Type="http://schemas.openxmlformats.org/officeDocument/2006/relationships/image" Target="../media/image4.png"/><Relationship Id="rId10" Type="http://schemas.openxmlformats.org/officeDocument/2006/relationships/hyperlink" Target="http://www.unido.org/" TargetMode="External"/><Relationship Id="rId4" Type="http://schemas.openxmlformats.org/officeDocument/2006/relationships/theme" Target="../theme/theme1.xml"/><Relationship Id="rId9" Type="http://schemas.openxmlformats.org/officeDocument/2006/relationships/hyperlink" Target="https://www.flickr.com/photos/unido" TargetMode="Externa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24744"/>
            <a:ext cx="10538387" cy="10984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62832"/>
            <a:ext cx="10538387" cy="39024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7056107" y="6525344"/>
            <a:ext cx="384043" cy="2880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hlinkClick r:id="rId5"/>
          </p:cNvPr>
          <p:cNvSpPr/>
          <p:nvPr userDrawn="1"/>
        </p:nvSpPr>
        <p:spPr>
          <a:xfrm>
            <a:off x="7152117"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hlinkClick r:id="rId6"/>
          </p:cNvPr>
          <p:cNvSpPr/>
          <p:nvPr userDrawn="1"/>
        </p:nvSpPr>
        <p:spPr>
          <a:xfrm>
            <a:off x="8016213" y="6525344"/>
            <a:ext cx="384043"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a:hlinkClick r:id="rId7"/>
          </p:cNvPr>
          <p:cNvSpPr/>
          <p:nvPr userDrawn="1"/>
        </p:nvSpPr>
        <p:spPr>
          <a:xfrm>
            <a:off x="8496267" y="6525344"/>
            <a:ext cx="384043"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hlinkClick r:id="rId8"/>
          </p:cNvPr>
          <p:cNvSpPr/>
          <p:nvPr userDrawn="1"/>
        </p:nvSpPr>
        <p:spPr>
          <a:xfrm>
            <a:off x="9456373" y="6525344"/>
            <a:ext cx="384043"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a:hlinkClick r:id="rId9"/>
          </p:cNvPr>
          <p:cNvSpPr/>
          <p:nvPr userDrawn="1"/>
        </p:nvSpPr>
        <p:spPr>
          <a:xfrm>
            <a:off x="8976320" y="6525344"/>
            <a:ext cx="384043"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10128448" y="6525344"/>
            <a:ext cx="1056117" cy="2880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hlinkClick r:id="rId10"/>
          </p:cNvPr>
          <p:cNvSpPr/>
          <p:nvPr userDrawn="1"/>
        </p:nvSpPr>
        <p:spPr>
          <a:xfrm>
            <a:off x="9936427" y="6525344"/>
            <a:ext cx="1152128"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Rectangle 21">
            <a:hlinkClick r:id="rId11"/>
          </p:cNvPr>
          <p:cNvSpPr/>
          <p:nvPr userDrawn="1"/>
        </p:nvSpPr>
        <p:spPr>
          <a:xfrm>
            <a:off x="7632171"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4" name="Picture 23"/>
          <p:cNvPicPr/>
          <p:nvPr userDrawn="1"/>
        </p:nvPicPr>
        <p:blipFill>
          <a:blip r:embed="rId12"/>
          <a:stretch>
            <a:fillRect/>
          </a:stretch>
        </p:blipFill>
        <p:spPr>
          <a:xfrm>
            <a:off x="3371134" y="80646"/>
            <a:ext cx="1776505" cy="760943"/>
          </a:xfrm>
          <a:prstGeom prst="rect">
            <a:avLst/>
          </a:prstGeom>
          <a:ln>
            <a:noFill/>
          </a:ln>
        </p:spPr>
      </p:pic>
      <p:pic>
        <p:nvPicPr>
          <p:cNvPr id="25" name="Picture 24"/>
          <p:cNvPicPr/>
          <p:nvPr userDrawn="1"/>
        </p:nvPicPr>
        <p:blipFill rotWithShape="1">
          <a:blip r:embed="rId13"/>
          <a:srcRect b="4458"/>
          <a:stretch/>
        </p:blipFill>
        <p:spPr bwMode="auto">
          <a:xfrm>
            <a:off x="9456374" y="39766"/>
            <a:ext cx="2155533" cy="775502"/>
          </a:xfrm>
          <a:prstGeom prst="rect">
            <a:avLst/>
          </a:prstGeom>
          <a:ln>
            <a:noFill/>
          </a:ln>
          <a:extLst>
            <a:ext uri="{53640926-AAD7-44D8-BBD7-CCE9431645EC}">
              <a14:shadowObscured xmlns:a14="http://schemas.microsoft.com/office/drawing/2010/main"/>
            </a:ext>
          </a:extLst>
        </p:spPr>
      </p:pic>
      <p:pic>
        <p:nvPicPr>
          <p:cNvPr id="26" name="Picture 25"/>
          <p:cNvPicPr/>
          <p:nvPr userDrawn="1"/>
        </p:nvPicPr>
        <p:blipFill>
          <a:blip r:embed="rId14"/>
          <a:stretch>
            <a:fillRect/>
          </a:stretch>
        </p:blipFill>
        <p:spPr>
          <a:xfrm>
            <a:off x="5935030" y="153529"/>
            <a:ext cx="3094567" cy="532765"/>
          </a:xfrm>
          <a:prstGeom prst="rect">
            <a:avLst/>
          </a:prstGeom>
          <a:ln>
            <a:noFill/>
          </a:ln>
        </p:spPr>
      </p:pic>
      <p:pic>
        <p:nvPicPr>
          <p:cNvPr id="27"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t="9912" b="36899"/>
          <a:stretch/>
        </p:blipFill>
        <p:spPr bwMode="auto">
          <a:xfrm>
            <a:off x="-12534" y="6669596"/>
            <a:ext cx="12204535" cy="21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t="26199" b="55350"/>
          <a:stretch/>
        </p:blipFill>
        <p:spPr bwMode="auto">
          <a:xfrm>
            <a:off x="2017" y="908721"/>
            <a:ext cx="12192000" cy="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335360" y="39440"/>
            <a:ext cx="2248384" cy="84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736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685800" rtl="0" eaLnBrk="1" latinLnBrk="0" hangingPunct="1">
        <a:lnSpc>
          <a:spcPct val="90000"/>
        </a:lnSpc>
        <a:spcBef>
          <a:spcPct val="0"/>
        </a:spcBef>
        <a:buNone/>
        <a:defRPr sz="3300" kern="1200">
          <a:solidFill>
            <a:schemeClr val="accent1"/>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D0691E-C1AE-A2FA-DE8F-E4672C14C904}"/>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400" b="1" dirty="0">
              <a:solidFill>
                <a:schemeClr val="tx1"/>
              </a:solidFill>
              <a:latin typeface="Calibri" panose="020F0502020204030204" pitchFamily="34" charset="0"/>
              <a:cs typeface="Calibri" panose="020F0502020204030204" pitchFamily="34" charset="0"/>
            </a:endParaRPr>
          </a:p>
          <a:p>
            <a:pPr algn="ctr"/>
            <a:endParaRPr lang="en-ZA" sz="2400" b="1" dirty="0">
              <a:solidFill>
                <a:schemeClr val="tx1"/>
              </a:solidFill>
              <a:latin typeface="Calibri" panose="020F0502020204030204" pitchFamily="34" charset="0"/>
              <a:cs typeface="Calibri" panose="020F0502020204030204" pitchFamily="34" charset="0"/>
            </a:endParaRPr>
          </a:p>
          <a:p>
            <a:pPr algn="ctr"/>
            <a:endParaRPr lang="en-ZA" sz="2400" b="1" dirty="0">
              <a:solidFill>
                <a:schemeClr val="tx1"/>
              </a:solidFill>
              <a:latin typeface="Calibri" panose="020F0502020204030204" pitchFamily="34" charset="0"/>
              <a:cs typeface="Calibri" panose="020F0502020204030204" pitchFamily="34" charset="0"/>
            </a:endParaRPr>
          </a:p>
          <a:p>
            <a:pPr algn="ctr"/>
            <a:endParaRPr lang="en-ZA" sz="2400" b="1" dirty="0">
              <a:solidFill>
                <a:schemeClr val="tx1"/>
              </a:solidFill>
              <a:latin typeface="Calibri" panose="020F0502020204030204" pitchFamily="34" charset="0"/>
              <a:cs typeface="Calibri" panose="020F0502020204030204" pitchFamily="34" charset="0"/>
            </a:endParaRPr>
          </a:p>
          <a:p>
            <a:pPr algn="ctr"/>
            <a:endParaRPr lang="en-ZA" sz="2400" b="1" dirty="0">
              <a:solidFill>
                <a:schemeClr val="tx1"/>
              </a:solidFill>
              <a:latin typeface="Calibri" panose="020F0502020204030204" pitchFamily="34" charset="0"/>
              <a:cs typeface="Calibri" panose="020F0502020204030204" pitchFamily="34" charset="0"/>
            </a:endParaRPr>
          </a:p>
          <a:p>
            <a:pPr algn="ctr"/>
            <a:endParaRPr lang="en-ZA" sz="2400" b="1" dirty="0">
              <a:solidFill>
                <a:schemeClr val="tx1"/>
              </a:solidFill>
              <a:latin typeface="Calibri" panose="020F0502020204030204" pitchFamily="34" charset="0"/>
              <a:cs typeface="Calibri" panose="020F0502020204030204" pitchFamily="34" charset="0"/>
            </a:endParaRPr>
          </a:p>
          <a:p>
            <a:pPr algn="ctr"/>
            <a:endParaRPr lang="en-ZA" sz="2400" b="1" dirty="0">
              <a:solidFill>
                <a:schemeClr val="tx1"/>
              </a:solidFill>
              <a:latin typeface="Calibri" panose="020F0502020204030204" pitchFamily="34" charset="0"/>
              <a:cs typeface="Calibri" panose="020F0502020204030204" pitchFamily="34" charset="0"/>
            </a:endParaRPr>
          </a:p>
          <a:p>
            <a:pPr algn="ctr"/>
            <a:endParaRPr lang="en-ZA" dirty="0">
              <a:solidFill>
                <a:schemeClr val="tx1"/>
              </a:solidFill>
            </a:endParaRPr>
          </a:p>
        </p:txBody>
      </p:sp>
      <p:pic>
        <p:nvPicPr>
          <p:cNvPr id="6" name="Picture 5">
            <a:extLst>
              <a:ext uri="{FF2B5EF4-FFF2-40B4-BE49-F238E27FC236}">
                <a16:creationId xmlns:a16="http://schemas.microsoft.com/office/drawing/2014/main" id="{F9C83614-8085-8C13-1543-AA5B617DAD8A}"/>
              </a:ext>
            </a:extLst>
          </p:cNvPr>
          <p:cNvPicPr>
            <a:picLocks noChangeAspect="1"/>
          </p:cNvPicPr>
          <p:nvPr/>
        </p:nvPicPr>
        <p:blipFill>
          <a:blip r:embed="rId2"/>
          <a:stretch>
            <a:fillRect/>
          </a:stretch>
        </p:blipFill>
        <p:spPr>
          <a:xfrm>
            <a:off x="4681634" y="115543"/>
            <a:ext cx="2828731" cy="2828731"/>
          </a:xfrm>
          <a:prstGeom prst="rect">
            <a:avLst/>
          </a:prstGeom>
          <a:solidFill>
            <a:srgbClr val="1E266F"/>
          </a:solidFill>
        </p:spPr>
      </p:pic>
      <p:graphicFrame>
        <p:nvGraphicFramePr>
          <p:cNvPr id="7" name="Table 7">
            <a:extLst>
              <a:ext uri="{FF2B5EF4-FFF2-40B4-BE49-F238E27FC236}">
                <a16:creationId xmlns:a16="http://schemas.microsoft.com/office/drawing/2014/main" id="{80F0AEBE-BCBD-0516-2F54-3EC5410433B1}"/>
              </a:ext>
            </a:extLst>
          </p:cNvPr>
          <p:cNvGraphicFramePr>
            <a:graphicFrameLocks noGrp="1"/>
          </p:cNvGraphicFramePr>
          <p:nvPr>
            <p:extLst>
              <p:ext uri="{D42A27DB-BD31-4B8C-83A1-F6EECF244321}">
                <p14:modId xmlns:p14="http://schemas.microsoft.com/office/powerpoint/2010/main" val="2920534147"/>
              </p:ext>
            </p:extLst>
          </p:nvPr>
        </p:nvGraphicFramePr>
        <p:xfrm>
          <a:off x="0" y="2828731"/>
          <a:ext cx="12192000" cy="248412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694063767"/>
                    </a:ext>
                  </a:extLst>
                </a:gridCol>
              </a:tblGrid>
              <a:tr h="370840">
                <a:tc>
                  <a:txBody>
                    <a:bodyPr/>
                    <a:lstStyle/>
                    <a:p>
                      <a:pPr algn="ctr">
                        <a:spcAft>
                          <a:spcPts val="600"/>
                        </a:spcAft>
                      </a:pPr>
                      <a:r>
                        <a:rPr lang="en-GB" sz="2800" b="1" dirty="0">
                          <a:effectLst/>
                          <a:latin typeface="Calibri" panose="020F0502020204030204" pitchFamily="34" charset="0"/>
                          <a:ea typeface="Times New Roman" panose="02020603050405020304" pitchFamily="18" charset="0"/>
                          <a:cs typeface="Calibri" panose="020F0502020204030204" pitchFamily="34" charset="0"/>
                        </a:rPr>
                        <a:t>Standards for essential and vegetable oils – trade facilitator or barrier?</a:t>
                      </a:r>
                    </a:p>
                    <a:p>
                      <a:pPr algn="ctr">
                        <a:spcAft>
                          <a:spcPts val="600"/>
                        </a:spcAft>
                      </a:pPr>
                      <a:endParaRPr lang="en-ZA" sz="2800" dirty="0">
                        <a:effectLst/>
                        <a:latin typeface="Calibri" panose="020F0502020204030204" pitchFamily="34" charset="0"/>
                        <a:ea typeface="Times New Roman" panose="02020603050405020304" pitchFamily="18" charset="0"/>
                        <a:cs typeface="Arial" panose="020B0604020202020204" pitchFamily="34" charset="0"/>
                      </a:endParaRPr>
                    </a:p>
                  </a:txBody>
                  <a:tcPr marL="114300" marR="114300" marT="0" marB="0" anchor="ctr">
                    <a:solidFill>
                      <a:srgbClr val="4D7C2F"/>
                    </a:solidFill>
                  </a:tcPr>
                </a:tc>
                <a:extLst>
                  <a:ext uri="{0D108BD9-81ED-4DB2-BD59-A6C34878D82A}">
                    <a16:rowId xmlns:a16="http://schemas.microsoft.com/office/drawing/2014/main" val="2029694338"/>
                  </a:ext>
                </a:extLst>
              </a:tr>
              <a:tr h="370840">
                <a:tc>
                  <a:txBody>
                    <a:bodyPr/>
                    <a:lstStyle/>
                    <a:p>
                      <a:pPr algn="ctr"/>
                      <a:r>
                        <a:rPr lang="en-ZA" sz="2400">
                          <a:solidFill>
                            <a:schemeClr val="bg1"/>
                          </a:solidFill>
                          <a:latin typeface="Calibri" panose="020F0502020204030204" pitchFamily="34" charset="0"/>
                          <a:cs typeface="Calibri" panose="020F0502020204030204" pitchFamily="34" charset="0"/>
                        </a:rPr>
                        <a:t>Elsie </a:t>
                      </a:r>
                      <a:r>
                        <a:rPr lang="en-ZA" sz="2400" dirty="0">
                          <a:solidFill>
                            <a:schemeClr val="bg1"/>
                          </a:solidFill>
                          <a:latin typeface="Calibri" panose="020F0502020204030204" pitchFamily="34" charset="0"/>
                          <a:cs typeface="Calibri" panose="020F0502020204030204" pitchFamily="34" charset="0"/>
                        </a:rPr>
                        <a:t>Meintjies</a:t>
                      </a:r>
                    </a:p>
                    <a:p>
                      <a:pPr algn="ctr"/>
                      <a:r>
                        <a:rPr lang="en-US" sz="2400" dirty="0">
                          <a:solidFill>
                            <a:schemeClr val="bg1"/>
                          </a:solidFill>
                          <a:latin typeface="Calibri (Body)"/>
                          <a:cs typeface="Calibri" panose="020F0502020204030204" pitchFamily="34" charset="0"/>
                        </a:rPr>
                        <a:t>Global Quality and Standards </a:t>
                      </a:r>
                      <a:r>
                        <a:rPr lang="en-US" sz="2400" dirty="0" err="1">
                          <a:solidFill>
                            <a:schemeClr val="bg1"/>
                          </a:solidFill>
                          <a:latin typeface="Calibri (Body)"/>
                          <a:cs typeface="Calibri" panose="020F0502020204030204" pitchFamily="34" charset="0"/>
                        </a:rPr>
                        <a:t>Programme</a:t>
                      </a:r>
                      <a:r>
                        <a:rPr lang="en-US" sz="2400" dirty="0">
                          <a:solidFill>
                            <a:schemeClr val="bg1"/>
                          </a:solidFill>
                          <a:latin typeface="Calibri (Body)"/>
                          <a:cs typeface="Calibri" panose="020F0502020204030204" pitchFamily="34" charset="0"/>
                        </a:rPr>
                        <a:t> </a:t>
                      </a:r>
                    </a:p>
                    <a:p>
                      <a:pPr algn="ctr"/>
                      <a:endParaRPr lang="en-ZA" sz="2400" dirty="0">
                        <a:solidFill>
                          <a:schemeClr val="bg1"/>
                        </a:solidFill>
                        <a:latin typeface="Calibri" panose="020F0502020204030204" pitchFamily="34" charset="0"/>
                        <a:cs typeface="Calibri" panose="020F0502020204030204" pitchFamily="34" charset="0"/>
                      </a:endParaRPr>
                    </a:p>
                    <a:p>
                      <a:pPr algn="ctr"/>
                      <a:r>
                        <a:rPr lang="en-ZA" sz="2400" dirty="0">
                          <a:solidFill>
                            <a:schemeClr val="bg1"/>
                          </a:solidFill>
                          <a:latin typeface="Calibri" panose="020F0502020204030204" pitchFamily="34" charset="0"/>
                          <a:cs typeface="Calibri" panose="020F0502020204030204" pitchFamily="34" charset="0"/>
                        </a:rPr>
                        <a:t>15 September 2023</a:t>
                      </a:r>
                    </a:p>
                  </a:txBody>
                  <a:tcPr>
                    <a:solidFill>
                      <a:srgbClr val="1E266F"/>
                    </a:solidFill>
                  </a:tcPr>
                </a:tc>
                <a:extLst>
                  <a:ext uri="{0D108BD9-81ED-4DB2-BD59-A6C34878D82A}">
                    <a16:rowId xmlns:a16="http://schemas.microsoft.com/office/drawing/2014/main" val="2339152755"/>
                  </a:ext>
                </a:extLst>
              </a:tr>
            </a:tbl>
          </a:graphicData>
        </a:graphic>
      </p:graphicFrame>
      <p:pic>
        <p:nvPicPr>
          <p:cNvPr id="8" name="Picture 7">
            <a:extLst>
              <a:ext uri="{FF2B5EF4-FFF2-40B4-BE49-F238E27FC236}">
                <a16:creationId xmlns:a16="http://schemas.microsoft.com/office/drawing/2014/main" id="{AFA29B46-D47F-6110-4FF5-9F5271336D34}"/>
              </a:ext>
            </a:extLst>
          </p:cNvPr>
          <p:cNvPicPr>
            <a:picLocks noChangeAspect="1"/>
          </p:cNvPicPr>
          <p:nvPr/>
        </p:nvPicPr>
        <p:blipFill>
          <a:blip r:embed="rId3"/>
          <a:stretch>
            <a:fillRect/>
          </a:stretch>
        </p:blipFill>
        <p:spPr>
          <a:xfrm>
            <a:off x="5664177" y="5657462"/>
            <a:ext cx="863644" cy="806491"/>
          </a:xfrm>
          <a:prstGeom prst="rect">
            <a:avLst/>
          </a:prstGeom>
        </p:spPr>
      </p:pic>
    </p:spTree>
    <p:extLst>
      <p:ext uri="{BB962C8B-B14F-4D97-AF65-F5344CB8AC3E}">
        <p14:creationId xmlns:p14="http://schemas.microsoft.com/office/powerpoint/2010/main" val="359182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D99E46-1CF2-4495-921D-722B096A6717}"/>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t>Questions during Q &amp; A session</a:t>
            </a:r>
          </a:p>
          <a:p>
            <a:pPr marL="0" indent="0" algn="ctr">
              <a:buNone/>
            </a:pPr>
            <a:endParaRPr lang="en-US" sz="4800" dirty="0"/>
          </a:p>
          <a:p>
            <a:pPr marL="0" indent="0" algn="r">
              <a:buNone/>
            </a:pPr>
            <a:r>
              <a:rPr lang="en-US" sz="3600" dirty="0">
                <a:solidFill>
                  <a:srgbClr val="7030A0"/>
                </a:solidFill>
              </a:rPr>
              <a:t>e.meintjies@unido.org</a:t>
            </a:r>
          </a:p>
        </p:txBody>
      </p:sp>
      <p:sp>
        <p:nvSpPr>
          <p:cNvPr id="3" name="Title 2">
            <a:extLst>
              <a:ext uri="{FF2B5EF4-FFF2-40B4-BE49-F238E27FC236}">
                <a16:creationId xmlns:a16="http://schemas.microsoft.com/office/drawing/2014/main" id="{7F301224-5BAA-489C-8F4C-D3343E3CB024}"/>
              </a:ext>
            </a:extLst>
          </p:cNvPr>
          <p:cNvSpPr>
            <a:spLocks noGrp="1"/>
          </p:cNvSpPr>
          <p:nvPr>
            <p:ph type="title"/>
          </p:nvPr>
        </p:nvSpPr>
        <p:spPr>
          <a:xfrm>
            <a:off x="838200" y="1124744"/>
            <a:ext cx="10538387" cy="1812420"/>
          </a:xfrm>
        </p:spPr>
        <p:txBody>
          <a:bodyPr>
            <a:normAutofit fontScale="90000"/>
          </a:bodyPr>
          <a:lstStyle/>
          <a:p>
            <a:pPr algn="ctr"/>
            <a:r>
              <a:rPr lang="en-US" sz="5400" dirty="0"/>
              <a:t>Thank you for the opportunity and your kind attention</a:t>
            </a:r>
            <a:br>
              <a:rPr lang="en-US" sz="5400" dirty="0"/>
            </a:br>
            <a:endParaRPr lang="en-ZA" sz="5000" dirty="0">
              <a:solidFill>
                <a:srgbClr val="FF0000"/>
              </a:solidFill>
            </a:endParaRPr>
          </a:p>
        </p:txBody>
      </p:sp>
    </p:spTree>
    <p:extLst>
      <p:ext uri="{BB962C8B-B14F-4D97-AF65-F5344CB8AC3E}">
        <p14:creationId xmlns:p14="http://schemas.microsoft.com/office/powerpoint/2010/main" val="319251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570B91-59D3-48A0-80F6-9BCAD41D57C3}"/>
              </a:ext>
            </a:extLst>
          </p:cNvPr>
          <p:cNvPicPr>
            <a:picLocks noChangeAspect="1"/>
          </p:cNvPicPr>
          <p:nvPr/>
        </p:nvPicPr>
        <p:blipFill rotWithShape="1">
          <a:blip r:embed="rId3"/>
          <a:srcRect l="50000"/>
          <a:stretch/>
        </p:blipFill>
        <p:spPr>
          <a:xfrm>
            <a:off x="1524331" y="980728"/>
            <a:ext cx="5651789" cy="5679757"/>
          </a:xfrm>
          <a:prstGeom prst="rect">
            <a:avLst/>
          </a:prstGeom>
        </p:spPr>
      </p:pic>
      <p:sp>
        <p:nvSpPr>
          <p:cNvPr id="6" name="TextBox 5"/>
          <p:cNvSpPr txBox="1"/>
          <p:nvPr/>
        </p:nvSpPr>
        <p:spPr>
          <a:xfrm>
            <a:off x="2783632" y="1349217"/>
            <a:ext cx="7470828" cy="5262979"/>
          </a:xfrm>
          <a:prstGeom prst="rect">
            <a:avLst/>
          </a:prstGeom>
          <a:noFill/>
        </p:spPr>
        <p:txBody>
          <a:bodyPr wrap="square" rtlCol="0">
            <a:spAutoFit/>
          </a:bodyPr>
          <a:lstStyle/>
          <a:p>
            <a:pPr algn="r"/>
            <a:r>
              <a:rPr lang="en-ZA" sz="3200" b="1" dirty="0"/>
              <a:t>Standards for essential and vegetable oils – trade facilitator or barrier?</a:t>
            </a:r>
            <a:endParaRPr lang="en-ZA" sz="3200" dirty="0"/>
          </a:p>
          <a:p>
            <a:pPr algn="r"/>
            <a:endParaRPr lang="en-US" sz="2400" dirty="0">
              <a:solidFill>
                <a:srgbClr val="7030A0"/>
              </a:solidFill>
              <a:latin typeface="Calibri"/>
              <a:ea typeface="+mj-ea"/>
              <a:cs typeface="Arial" panose="020B0604020202020204" pitchFamily="34" charset="0"/>
            </a:endParaRPr>
          </a:p>
          <a:p>
            <a:pPr algn="r"/>
            <a:r>
              <a:rPr lang="en-US" sz="3200" b="1" dirty="0">
                <a:solidFill>
                  <a:srgbClr val="00B050"/>
                </a:solidFill>
                <a:latin typeface="Calibri"/>
                <a:ea typeface="+mj-ea"/>
                <a:cs typeface="Arial" panose="020B0604020202020204" pitchFamily="34" charset="0"/>
              </a:rPr>
              <a:t>Preparing for </a:t>
            </a:r>
            <a:r>
              <a:rPr lang="en-US" sz="3200" b="1" dirty="0" err="1">
                <a:solidFill>
                  <a:srgbClr val="00B050"/>
                </a:solidFill>
                <a:latin typeface="Calibri"/>
                <a:ea typeface="+mj-ea"/>
                <a:cs typeface="Arial" panose="020B0604020202020204" pitchFamily="34" charset="0"/>
              </a:rPr>
              <a:t>biotrade</a:t>
            </a:r>
            <a:r>
              <a:rPr lang="en-US" sz="3200" b="1" dirty="0">
                <a:solidFill>
                  <a:srgbClr val="00B050"/>
                </a:solidFill>
                <a:latin typeface="Calibri"/>
                <a:ea typeface="+mj-ea"/>
                <a:cs typeface="Arial" panose="020B0604020202020204" pitchFamily="34" charset="0"/>
              </a:rPr>
              <a:t> industry exports</a:t>
            </a:r>
          </a:p>
          <a:p>
            <a:pPr algn="r"/>
            <a:r>
              <a:rPr lang="en-US" sz="2400" dirty="0">
                <a:solidFill>
                  <a:srgbClr val="00B050"/>
                </a:solidFill>
                <a:latin typeface="Calibri"/>
                <a:ea typeface="+mj-ea"/>
                <a:cs typeface="Arial" panose="020B0604020202020204" pitchFamily="34" charset="0"/>
              </a:rPr>
              <a:t>15</a:t>
            </a:r>
            <a:r>
              <a:rPr lang="en-US" sz="2400" baseline="30000" dirty="0">
                <a:solidFill>
                  <a:srgbClr val="00B050"/>
                </a:solidFill>
                <a:latin typeface="Calibri"/>
                <a:ea typeface="+mj-ea"/>
                <a:cs typeface="Arial" panose="020B0604020202020204" pitchFamily="34" charset="0"/>
              </a:rPr>
              <a:t>th</a:t>
            </a:r>
            <a:r>
              <a:rPr lang="en-US" sz="2400" dirty="0">
                <a:solidFill>
                  <a:srgbClr val="00B050"/>
                </a:solidFill>
                <a:latin typeface="Calibri"/>
                <a:ea typeface="+mj-ea"/>
                <a:cs typeface="Arial" panose="020B0604020202020204" pitchFamily="34" charset="0"/>
              </a:rPr>
              <a:t> September 2023 </a:t>
            </a:r>
          </a:p>
          <a:p>
            <a:pPr algn="r"/>
            <a:endParaRPr lang="en-US" sz="2400" dirty="0">
              <a:solidFill>
                <a:prstClr val="black"/>
              </a:solidFill>
              <a:latin typeface="Calibri (Body)"/>
              <a:cs typeface="Calibri" panose="020F0502020204030204" pitchFamily="34" charset="0"/>
            </a:endParaRPr>
          </a:p>
          <a:p>
            <a:pPr algn="r"/>
            <a:endParaRPr lang="en-US" sz="2400" dirty="0">
              <a:solidFill>
                <a:prstClr val="black"/>
              </a:solidFill>
              <a:latin typeface="Calibri (Body)"/>
              <a:cs typeface="Calibri" panose="020F0502020204030204" pitchFamily="34" charset="0"/>
            </a:endParaRPr>
          </a:p>
          <a:p>
            <a:pPr algn="r"/>
            <a:r>
              <a:rPr lang="en-US" sz="2400" dirty="0">
                <a:solidFill>
                  <a:srgbClr val="7030A0"/>
                </a:solidFill>
                <a:latin typeface="Calibri (Body)"/>
                <a:cs typeface="Calibri" panose="020F0502020204030204" pitchFamily="34" charset="0"/>
              </a:rPr>
              <a:t>Dr Elsie </a:t>
            </a:r>
            <a:r>
              <a:rPr lang="en-US" sz="2400" dirty="0" err="1">
                <a:solidFill>
                  <a:srgbClr val="7030A0"/>
                </a:solidFill>
                <a:latin typeface="Calibri (Body)"/>
                <a:cs typeface="Calibri" panose="020F0502020204030204" pitchFamily="34" charset="0"/>
              </a:rPr>
              <a:t>Meintjies</a:t>
            </a:r>
            <a:endParaRPr lang="en-US" sz="2400" dirty="0">
              <a:solidFill>
                <a:srgbClr val="7030A0"/>
              </a:solidFill>
              <a:latin typeface="Calibri (Body)"/>
              <a:cs typeface="Calibri" panose="020F0502020204030204" pitchFamily="34" charset="0"/>
            </a:endParaRPr>
          </a:p>
          <a:p>
            <a:pPr algn="r"/>
            <a:r>
              <a:rPr lang="en-US" sz="2400" dirty="0">
                <a:solidFill>
                  <a:srgbClr val="7030A0"/>
                </a:solidFill>
                <a:latin typeface="Calibri (Body)"/>
                <a:cs typeface="Calibri" panose="020F0502020204030204" pitchFamily="34" charset="0"/>
              </a:rPr>
              <a:t>Chief Technical Advisor</a:t>
            </a:r>
          </a:p>
          <a:p>
            <a:pPr algn="r"/>
            <a:r>
              <a:rPr lang="en-US" sz="2400" dirty="0">
                <a:solidFill>
                  <a:srgbClr val="7030A0"/>
                </a:solidFill>
                <a:latin typeface="Calibri (Body)"/>
                <a:cs typeface="Calibri" panose="020F0502020204030204" pitchFamily="34" charset="0"/>
              </a:rPr>
              <a:t>Global Quality and Standards </a:t>
            </a:r>
            <a:r>
              <a:rPr lang="en-US" sz="2400" dirty="0" err="1">
                <a:solidFill>
                  <a:srgbClr val="7030A0"/>
                </a:solidFill>
                <a:latin typeface="Calibri (Body)"/>
                <a:cs typeface="Calibri" panose="020F0502020204030204" pitchFamily="34" charset="0"/>
              </a:rPr>
              <a:t>Programme</a:t>
            </a:r>
            <a:r>
              <a:rPr lang="en-US" sz="2400" dirty="0">
                <a:solidFill>
                  <a:srgbClr val="7030A0"/>
                </a:solidFill>
                <a:latin typeface="Calibri (Body)"/>
                <a:cs typeface="Calibri" panose="020F0502020204030204" pitchFamily="34" charset="0"/>
              </a:rPr>
              <a:t> </a:t>
            </a:r>
          </a:p>
          <a:p>
            <a:pPr algn="r"/>
            <a:r>
              <a:rPr lang="en-US" sz="2400" dirty="0">
                <a:solidFill>
                  <a:srgbClr val="7030A0"/>
                </a:solidFill>
                <a:latin typeface="Calibri (Body)"/>
                <a:cs typeface="Calibri" panose="020F0502020204030204" pitchFamily="34" charset="0"/>
              </a:rPr>
              <a:t>South Africa project (GQSP-SA)</a:t>
            </a:r>
          </a:p>
          <a:p>
            <a:endParaRPr lang="en-US" sz="2000" b="1" dirty="0">
              <a:solidFill>
                <a:srgbClr val="7030A0"/>
              </a:solidFill>
              <a:latin typeface="Calibri (Body)"/>
              <a:cs typeface="Calibri" panose="020F0502020204030204" pitchFamily="34" charset="0"/>
            </a:endParaRPr>
          </a:p>
          <a:p>
            <a:endParaRPr lang="en-US" sz="2800" b="1" dirty="0">
              <a:solidFill>
                <a:prstClr val="black"/>
              </a:solidFill>
              <a:latin typeface="Calibri"/>
            </a:endParaRPr>
          </a:p>
        </p:txBody>
      </p:sp>
    </p:spTree>
    <p:extLst>
      <p:ext uri="{BB962C8B-B14F-4D97-AF65-F5344CB8AC3E}">
        <p14:creationId xmlns:p14="http://schemas.microsoft.com/office/powerpoint/2010/main" val="74675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72675FD9-9441-4EE7-A39D-2ACA3B7C4FA9}"/>
              </a:ext>
            </a:extLst>
          </p:cNvPr>
          <p:cNvSpPr>
            <a:spLocks noGrp="1" noChangeArrowheads="1"/>
          </p:cNvSpPr>
          <p:nvPr>
            <p:ph type="title"/>
          </p:nvPr>
        </p:nvSpPr>
        <p:spPr/>
        <p:txBody>
          <a:bodyPr/>
          <a:lstStyle/>
          <a:p>
            <a:r>
              <a:rPr lang="en-GB" altLang="en-US" dirty="0"/>
              <a:t>SUPPLY CHAIN</a:t>
            </a:r>
          </a:p>
        </p:txBody>
      </p:sp>
      <p:sp>
        <p:nvSpPr>
          <p:cNvPr id="4099" name="Rectangle 2">
            <a:extLst>
              <a:ext uri="{FF2B5EF4-FFF2-40B4-BE49-F238E27FC236}">
                <a16:creationId xmlns:a16="http://schemas.microsoft.com/office/drawing/2014/main" id="{4D1A7627-3765-42F0-99E4-E696C6C43D6B}"/>
              </a:ext>
            </a:extLst>
          </p:cNvPr>
          <p:cNvSpPr>
            <a:spLocks noGrp="1" noChangeArrowheads="1"/>
          </p:cNvSpPr>
          <p:nvPr>
            <p:ph type="body" idx="1"/>
          </p:nvPr>
        </p:nvSpPr>
        <p:spPr>
          <a:xfrm>
            <a:off x="2152650" y="1772817"/>
            <a:ext cx="7903790" cy="4325995"/>
          </a:xfrm>
        </p:spPr>
        <p:txBody>
          <a:bodyPr/>
          <a:lstStyle/>
          <a:p>
            <a:endParaRPr lang="en-GB" altLang="en-US" dirty="0"/>
          </a:p>
          <a:p>
            <a:endParaRPr lang="en-GB" altLang="en-US" dirty="0"/>
          </a:p>
        </p:txBody>
      </p:sp>
      <p:sp>
        <p:nvSpPr>
          <p:cNvPr id="4100" name="Date Placeholder 3">
            <a:extLst>
              <a:ext uri="{FF2B5EF4-FFF2-40B4-BE49-F238E27FC236}">
                <a16:creationId xmlns:a16="http://schemas.microsoft.com/office/drawing/2014/main" id="{91A355C1-6DF8-485F-9A00-E0D88097F8B6}"/>
              </a:ext>
            </a:extLst>
          </p:cNvPr>
          <p:cNvSpPr>
            <a:spLocks noGrp="1"/>
          </p:cNvSpPr>
          <p:nvPr>
            <p:ph type="dt" sz="quarter" idx="10"/>
          </p:nvPr>
        </p:nvSpPr>
        <p:spPr>
          <a:xfrm>
            <a:off x="23622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Clr>
                <a:srgbClr val="000000"/>
              </a:buClr>
            </a:pPr>
            <a:fld id="{BEF9300A-D4A3-43C8-AD79-926619F84284}" type="datetimeFigureOut">
              <a:rPr lang="en-ZA" smtClean="0"/>
              <a:pPr>
                <a:lnSpc>
                  <a:spcPct val="100000"/>
                </a:lnSpc>
                <a:buClr>
                  <a:srgbClr val="000000"/>
                </a:buClr>
              </a:pPr>
              <a:t>2023/09/14</a:t>
            </a:fld>
            <a:endParaRPr lang="en-GB" altLang="en-US" sz="1050">
              <a:solidFill>
                <a:srgbClr val="FFFFFF"/>
              </a:solidFill>
            </a:endParaRPr>
          </a:p>
        </p:txBody>
      </p:sp>
      <p:sp>
        <p:nvSpPr>
          <p:cNvPr id="4101" name="Slide Number Placeholder 5">
            <a:extLst>
              <a:ext uri="{FF2B5EF4-FFF2-40B4-BE49-F238E27FC236}">
                <a16:creationId xmlns:a16="http://schemas.microsoft.com/office/drawing/2014/main" id="{22B833E1-B857-48DB-9D61-E7340DA20394}"/>
              </a:ext>
            </a:extLst>
          </p:cNvPr>
          <p:cNvSpPr>
            <a:spLocks noGrp="1"/>
          </p:cNvSpPr>
          <p:nvPr>
            <p:ph type="sldNum" sz="quarter" idx="12"/>
          </p:nvPr>
        </p:nvSpPr>
        <p:spPr>
          <a:xfrm>
            <a:off x="10134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Font typeface="Arial" panose="020B0604020202020204" pitchFamily="34" charset="0"/>
              <a:buNone/>
            </a:pPr>
            <a:fld id="{68B5F6D5-5AC9-4B20-86E8-EBAD96213D10}" type="slidenum">
              <a:rPr lang="en-ZA" smtClean="0"/>
              <a:pPr>
                <a:lnSpc>
                  <a:spcPct val="100000"/>
                </a:lnSpc>
                <a:buFont typeface="Arial" panose="020B0604020202020204" pitchFamily="34" charset="0"/>
                <a:buNone/>
              </a:pPr>
              <a:t>3</a:t>
            </a:fld>
            <a:endParaRPr lang="en-GB" altLang="en-US" sz="1050">
              <a:solidFill>
                <a:srgbClr val="FFFFFF"/>
              </a:solidFill>
              <a:latin typeface="Arial" panose="020B0604020202020204" pitchFamily="34" charset="0"/>
            </a:endParaRPr>
          </a:p>
        </p:txBody>
      </p:sp>
      <p:sp>
        <p:nvSpPr>
          <p:cNvPr id="4102" name="Rectangle 4">
            <a:extLst>
              <a:ext uri="{FF2B5EF4-FFF2-40B4-BE49-F238E27FC236}">
                <a16:creationId xmlns:a16="http://schemas.microsoft.com/office/drawing/2014/main" id="{80EFF592-25A6-4C80-A503-7C8C735880A4}"/>
              </a:ext>
            </a:extLst>
          </p:cNvPr>
          <p:cNvSpPr>
            <a:spLocks noChangeArrowheads="1"/>
          </p:cNvSpPr>
          <p:nvPr/>
        </p:nvSpPr>
        <p:spPr bwMode="auto">
          <a:xfrm>
            <a:off x="4895850" y="1857011"/>
            <a:ext cx="2400300" cy="709116"/>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r>
              <a:rPr lang="en-US" altLang="en-US" sz="1800" dirty="0"/>
              <a:t>Requirements</a:t>
            </a:r>
          </a:p>
        </p:txBody>
      </p:sp>
      <p:sp>
        <p:nvSpPr>
          <p:cNvPr id="4103" name="Rectangle 5">
            <a:extLst>
              <a:ext uri="{FF2B5EF4-FFF2-40B4-BE49-F238E27FC236}">
                <a16:creationId xmlns:a16="http://schemas.microsoft.com/office/drawing/2014/main" id="{91A30F68-16F0-4FEC-A6A9-B666ADD11181}"/>
              </a:ext>
            </a:extLst>
          </p:cNvPr>
          <p:cNvSpPr>
            <a:spLocks noChangeArrowheads="1"/>
          </p:cNvSpPr>
          <p:nvPr/>
        </p:nvSpPr>
        <p:spPr bwMode="auto">
          <a:xfrm>
            <a:off x="4895850" y="2635378"/>
            <a:ext cx="2400300" cy="965066"/>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nSpc>
                <a:spcPct val="90000"/>
              </a:lnSpc>
              <a:buFontTx/>
              <a:buChar char="•"/>
            </a:pPr>
            <a:r>
              <a:rPr lang="en-US" altLang="en-US" sz="1500" dirty="0"/>
              <a:t>Customer requirements</a:t>
            </a:r>
          </a:p>
          <a:p>
            <a:pPr>
              <a:lnSpc>
                <a:spcPct val="90000"/>
              </a:lnSpc>
              <a:buFontTx/>
              <a:buChar char="•"/>
            </a:pPr>
            <a:r>
              <a:rPr lang="en-US" altLang="en-US" sz="1500" dirty="0"/>
              <a:t>Voluntary standards</a:t>
            </a:r>
          </a:p>
          <a:p>
            <a:pPr>
              <a:lnSpc>
                <a:spcPct val="90000"/>
              </a:lnSpc>
              <a:buFontTx/>
              <a:buChar char="•"/>
            </a:pPr>
            <a:r>
              <a:rPr lang="en-US" altLang="en-US" sz="1500" dirty="0"/>
              <a:t>Method of checking </a:t>
            </a:r>
          </a:p>
          <a:p>
            <a:pPr>
              <a:lnSpc>
                <a:spcPct val="90000"/>
              </a:lnSpc>
              <a:buFontTx/>
              <a:buChar char="•"/>
            </a:pPr>
            <a:r>
              <a:rPr lang="en-US" altLang="en-US" sz="1500" dirty="0"/>
              <a:t>Regulatory requirements</a:t>
            </a:r>
          </a:p>
        </p:txBody>
      </p:sp>
      <p:sp>
        <p:nvSpPr>
          <p:cNvPr id="4104" name="Line 6">
            <a:extLst>
              <a:ext uri="{FF2B5EF4-FFF2-40B4-BE49-F238E27FC236}">
                <a16:creationId xmlns:a16="http://schemas.microsoft.com/office/drawing/2014/main" id="{0CAB49CA-D661-4F8B-9DEF-80727AD25720}"/>
              </a:ext>
            </a:extLst>
          </p:cNvPr>
          <p:cNvSpPr>
            <a:spLocks noChangeShapeType="1"/>
          </p:cNvSpPr>
          <p:nvPr/>
        </p:nvSpPr>
        <p:spPr bwMode="auto">
          <a:xfrm>
            <a:off x="6104545" y="3600444"/>
            <a:ext cx="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4105" name="Rectangle 7">
            <a:extLst>
              <a:ext uri="{FF2B5EF4-FFF2-40B4-BE49-F238E27FC236}">
                <a16:creationId xmlns:a16="http://schemas.microsoft.com/office/drawing/2014/main" id="{AD3005B5-A3B4-4E67-925A-4F5C0A06548C}"/>
              </a:ext>
            </a:extLst>
          </p:cNvPr>
          <p:cNvSpPr>
            <a:spLocks noChangeArrowheads="1"/>
          </p:cNvSpPr>
          <p:nvPr/>
        </p:nvSpPr>
        <p:spPr bwMode="auto">
          <a:xfrm>
            <a:off x="4724400" y="4069752"/>
            <a:ext cx="2514600" cy="685800"/>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r>
              <a:rPr lang="en-US" altLang="en-US" sz="1800"/>
              <a:t>PRODUCT OR SERVICE</a:t>
            </a:r>
          </a:p>
        </p:txBody>
      </p:sp>
      <p:sp>
        <p:nvSpPr>
          <p:cNvPr id="4106" name="Line 8">
            <a:extLst>
              <a:ext uri="{FF2B5EF4-FFF2-40B4-BE49-F238E27FC236}">
                <a16:creationId xmlns:a16="http://schemas.microsoft.com/office/drawing/2014/main" id="{7DF28A73-63A2-43C3-B82B-837A2F87B37B}"/>
              </a:ext>
            </a:extLst>
          </p:cNvPr>
          <p:cNvSpPr>
            <a:spLocks noChangeShapeType="1"/>
          </p:cNvSpPr>
          <p:nvPr/>
        </p:nvSpPr>
        <p:spPr bwMode="auto">
          <a:xfrm flipH="1">
            <a:off x="7464152" y="4381516"/>
            <a:ext cx="342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4107" name="Rectangle 9">
            <a:extLst>
              <a:ext uri="{FF2B5EF4-FFF2-40B4-BE49-F238E27FC236}">
                <a16:creationId xmlns:a16="http://schemas.microsoft.com/office/drawing/2014/main" id="{6BD0EDBF-41C4-47B7-96D4-A6A342523522}"/>
              </a:ext>
            </a:extLst>
          </p:cNvPr>
          <p:cNvSpPr>
            <a:spLocks noChangeArrowheads="1"/>
          </p:cNvSpPr>
          <p:nvPr/>
        </p:nvSpPr>
        <p:spPr bwMode="auto">
          <a:xfrm>
            <a:off x="2581276" y="3600448"/>
            <a:ext cx="1543050" cy="1916782"/>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r>
              <a:rPr lang="en-US" altLang="en-US" sz="1800" dirty="0"/>
              <a:t>SUPPLIER</a:t>
            </a:r>
          </a:p>
          <a:p>
            <a:endParaRPr lang="en-US" altLang="en-US" sz="1800" dirty="0"/>
          </a:p>
          <a:p>
            <a:pPr>
              <a:lnSpc>
                <a:spcPct val="90000"/>
              </a:lnSpc>
            </a:pPr>
            <a:r>
              <a:rPr lang="en-US" altLang="en-US" sz="1500" dirty="0"/>
              <a:t>Producer</a:t>
            </a:r>
          </a:p>
          <a:p>
            <a:pPr>
              <a:lnSpc>
                <a:spcPct val="90000"/>
              </a:lnSpc>
            </a:pPr>
            <a:r>
              <a:rPr lang="en-US" altLang="en-US" sz="1500" dirty="0"/>
              <a:t>Retailer</a:t>
            </a:r>
          </a:p>
          <a:p>
            <a:pPr>
              <a:lnSpc>
                <a:spcPct val="90000"/>
              </a:lnSpc>
            </a:pPr>
            <a:r>
              <a:rPr lang="en-US" altLang="en-US" sz="1500" dirty="0" err="1"/>
              <a:t>Stockest</a:t>
            </a:r>
            <a:endParaRPr lang="en-US" altLang="en-US" sz="1500" dirty="0"/>
          </a:p>
          <a:p>
            <a:pPr>
              <a:lnSpc>
                <a:spcPct val="90000"/>
              </a:lnSpc>
            </a:pPr>
            <a:r>
              <a:rPr lang="en-US" altLang="en-US" sz="1500" dirty="0"/>
              <a:t>Service Provider</a:t>
            </a:r>
          </a:p>
        </p:txBody>
      </p:sp>
      <p:sp>
        <p:nvSpPr>
          <p:cNvPr id="4108" name="Rectangle 10">
            <a:extLst>
              <a:ext uri="{FF2B5EF4-FFF2-40B4-BE49-F238E27FC236}">
                <a16:creationId xmlns:a16="http://schemas.microsoft.com/office/drawing/2014/main" id="{4C8C981B-2D2A-4B14-A7BA-124EB4EE08E6}"/>
              </a:ext>
            </a:extLst>
          </p:cNvPr>
          <p:cNvSpPr>
            <a:spLocks noChangeArrowheads="1"/>
          </p:cNvSpPr>
          <p:nvPr/>
        </p:nvSpPr>
        <p:spPr bwMode="auto">
          <a:xfrm>
            <a:off x="8019484" y="3657600"/>
            <a:ext cx="1714500" cy="1859631"/>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r>
              <a:rPr lang="en-US" altLang="en-US" sz="1800"/>
              <a:t>BUYER</a:t>
            </a:r>
          </a:p>
          <a:p>
            <a:endParaRPr lang="en-US" altLang="en-US" sz="1800"/>
          </a:p>
          <a:p>
            <a:pPr>
              <a:lnSpc>
                <a:spcPct val="90000"/>
              </a:lnSpc>
            </a:pPr>
            <a:r>
              <a:rPr lang="en-US" altLang="en-US" sz="1500"/>
              <a:t>Consumer</a:t>
            </a:r>
          </a:p>
          <a:p>
            <a:pPr>
              <a:lnSpc>
                <a:spcPct val="90000"/>
              </a:lnSpc>
            </a:pPr>
            <a:r>
              <a:rPr lang="en-US" altLang="en-US" sz="1500"/>
              <a:t>Trader</a:t>
            </a:r>
          </a:p>
          <a:p>
            <a:pPr>
              <a:lnSpc>
                <a:spcPct val="90000"/>
              </a:lnSpc>
            </a:pPr>
            <a:r>
              <a:rPr lang="en-US" altLang="en-US" sz="1500"/>
              <a:t>Manufacturer</a:t>
            </a:r>
          </a:p>
          <a:p>
            <a:pPr>
              <a:lnSpc>
                <a:spcPct val="90000"/>
              </a:lnSpc>
            </a:pPr>
            <a:r>
              <a:rPr lang="en-US" altLang="en-US" sz="1500"/>
              <a:t>Organisation</a:t>
            </a:r>
          </a:p>
          <a:p>
            <a:pPr>
              <a:lnSpc>
                <a:spcPct val="90000"/>
              </a:lnSpc>
            </a:pPr>
            <a:r>
              <a:rPr lang="en-US" altLang="en-US" sz="1500"/>
              <a:t>Government Agency</a:t>
            </a:r>
          </a:p>
        </p:txBody>
      </p:sp>
      <p:sp>
        <p:nvSpPr>
          <p:cNvPr id="4109" name="Line 13">
            <a:extLst>
              <a:ext uri="{FF2B5EF4-FFF2-40B4-BE49-F238E27FC236}">
                <a16:creationId xmlns:a16="http://schemas.microsoft.com/office/drawing/2014/main" id="{7A7E78BE-0BF0-4BE8-BC36-0FA37078CCB2}"/>
              </a:ext>
            </a:extLst>
          </p:cNvPr>
          <p:cNvSpPr>
            <a:spLocks noChangeShapeType="1"/>
          </p:cNvSpPr>
          <p:nvPr/>
        </p:nvSpPr>
        <p:spPr bwMode="auto">
          <a:xfrm>
            <a:off x="4295800" y="4391286"/>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Tree>
  </p:cSld>
  <p:clrMapOvr>
    <a:masterClrMapping/>
  </p:clrMapOvr>
  <p:transition>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8FB26263-372E-4D8D-A51A-77230F1B88FE}"/>
              </a:ext>
            </a:extLst>
          </p:cNvPr>
          <p:cNvSpPr>
            <a:spLocks noGrp="1"/>
          </p:cNvSpPr>
          <p:nvPr>
            <p:ph type="dt" sz="quarter" idx="10"/>
          </p:nvPr>
        </p:nvSpPr>
        <p:spPr>
          <a:xfrm>
            <a:off x="23622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Clr>
                <a:srgbClr val="000000"/>
              </a:buClr>
            </a:pPr>
            <a:fld id="{BEF9300A-D4A3-43C8-AD79-926619F84284}" type="datetimeFigureOut">
              <a:rPr lang="en-ZA" smtClean="0"/>
              <a:pPr>
                <a:lnSpc>
                  <a:spcPct val="100000"/>
                </a:lnSpc>
                <a:buClr>
                  <a:srgbClr val="000000"/>
                </a:buClr>
              </a:pPr>
              <a:t>2023/09/14</a:t>
            </a:fld>
            <a:endParaRPr lang="en-GB" altLang="en-US" sz="1050">
              <a:solidFill>
                <a:srgbClr val="FFFFFF"/>
              </a:solidFill>
            </a:endParaRPr>
          </a:p>
        </p:txBody>
      </p:sp>
      <p:sp>
        <p:nvSpPr>
          <p:cNvPr id="6147" name="Slide Number Placeholder 5">
            <a:extLst>
              <a:ext uri="{FF2B5EF4-FFF2-40B4-BE49-F238E27FC236}">
                <a16:creationId xmlns:a16="http://schemas.microsoft.com/office/drawing/2014/main" id="{EC227107-2109-4ADA-80C0-622E1EF335C1}"/>
              </a:ext>
            </a:extLst>
          </p:cNvPr>
          <p:cNvSpPr>
            <a:spLocks noGrp="1"/>
          </p:cNvSpPr>
          <p:nvPr>
            <p:ph type="sldNum" sz="quarter" idx="12"/>
          </p:nvPr>
        </p:nvSpPr>
        <p:spPr>
          <a:xfrm>
            <a:off x="10134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buFont typeface="Arial" panose="020B0604020202020204" pitchFamily="34" charset="0"/>
              <a:buNone/>
            </a:pPr>
            <a:fld id="{68B5F6D5-5AC9-4B20-86E8-EBAD96213D10}" type="slidenum">
              <a:rPr lang="en-ZA" smtClean="0"/>
              <a:pPr>
                <a:lnSpc>
                  <a:spcPct val="100000"/>
                </a:lnSpc>
                <a:buFont typeface="Arial" panose="020B0604020202020204" pitchFamily="34" charset="0"/>
                <a:buNone/>
              </a:pPr>
              <a:t>4</a:t>
            </a:fld>
            <a:endParaRPr lang="en-GB" altLang="en-US" sz="1050">
              <a:solidFill>
                <a:srgbClr val="FFFFFF"/>
              </a:solidFill>
              <a:latin typeface="Arial" panose="020B0604020202020204" pitchFamily="34" charset="0"/>
            </a:endParaRPr>
          </a:p>
        </p:txBody>
      </p:sp>
      <p:sp>
        <p:nvSpPr>
          <p:cNvPr id="6148" name="Rectangle 1">
            <a:extLst>
              <a:ext uri="{FF2B5EF4-FFF2-40B4-BE49-F238E27FC236}">
                <a16:creationId xmlns:a16="http://schemas.microsoft.com/office/drawing/2014/main" id="{D34929FB-01A2-42A0-A398-CF96F2F4CBA5}"/>
              </a:ext>
            </a:extLst>
          </p:cNvPr>
          <p:cNvSpPr>
            <a:spLocks noGrp="1" noChangeArrowheads="1"/>
          </p:cNvSpPr>
          <p:nvPr>
            <p:ph type="title"/>
          </p:nvPr>
        </p:nvSpPr>
        <p:spPr>
          <a:xfrm>
            <a:off x="2667000" y="1301042"/>
            <a:ext cx="5829300" cy="507831"/>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00000"/>
              </a:lnSpc>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altLang="en-US" sz="2400" b="1" dirty="0"/>
              <a:t>  </a:t>
            </a:r>
            <a:r>
              <a:rPr lang="en-GB" altLang="en-US" sz="2700" b="1" dirty="0"/>
              <a:t>CONFORMITY ASSESSMENT</a:t>
            </a:r>
          </a:p>
        </p:txBody>
      </p:sp>
      <p:sp>
        <p:nvSpPr>
          <p:cNvPr id="6149" name="Rectangle 2">
            <a:extLst>
              <a:ext uri="{FF2B5EF4-FFF2-40B4-BE49-F238E27FC236}">
                <a16:creationId xmlns:a16="http://schemas.microsoft.com/office/drawing/2014/main" id="{A0BA2036-F79C-4BA5-B530-6972B9DA8D0C}"/>
              </a:ext>
            </a:extLst>
          </p:cNvPr>
          <p:cNvSpPr>
            <a:spLocks noGrp="1" noChangeArrowheads="1"/>
          </p:cNvSpPr>
          <p:nvPr>
            <p:ph type="body" idx="1"/>
          </p:nvPr>
        </p:nvSpPr>
        <p:spPr>
          <a:xfrm>
            <a:off x="3124200" y="2114551"/>
            <a:ext cx="5829300" cy="1190069"/>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00000"/>
              </a:lnSpc>
              <a:spcBef>
                <a:spcPts val="525"/>
              </a:spcBef>
              <a:buNone/>
              <a:tabLst>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pPr>
            <a:endParaRPr lang="en-GB" altLang="en-US" b="1" dirty="0">
              <a:latin typeface="Arial" panose="020B0604020202020204" pitchFamily="34" charset="0"/>
            </a:endParaRPr>
          </a:p>
          <a:p>
            <a:pPr>
              <a:lnSpc>
                <a:spcPct val="100000"/>
              </a:lnSpc>
              <a:spcBef>
                <a:spcPts val="525"/>
              </a:spcBef>
              <a:buNone/>
              <a:tabLst>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pPr>
            <a:endParaRPr lang="en-GB" altLang="en-US" b="1" dirty="0"/>
          </a:p>
          <a:p>
            <a:pPr>
              <a:lnSpc>
                <a:spcPct val="100000"/>
              </a:lnSpc>
              <a:spcBef>
                <a:spcPts val="525"/>
              </a:spcBef>
              <a:buNone/>
              <a:tabLst>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pPr>
            <a:endParaRPr lang="en-GB" altLang="en-US" b="1" dirty="0"/>
          </a:p>
        </p:txBody>
      </p:sp>
      <p:sp>
        <p:nvSpPr>
          <p:cNvPr id="6150" name="Rectangle 5">
            <a:extLst>
              <a:ext uri="{FF2B5EF4-FFF2-40B4-BE49-F238E27FC236}">
                <a16:creationId xmlns:a16="http://schemas.microsoft.com/office/drawing/2014/main" id="{9716D5A9-3BC8-46AC-8E98-D48429AC36A2}"/>
              </a:ext>
            </a:extLst>
          </p:cNvPr>
          <p:cNvSpPr>
            <a:spLocks noChangeArrowheads="1"/>
          </p:cNvSpPr>
          <p:nvPr/>
        </p:nvSpPr>
        <p:spPr bwMode="auto">
          <a:xfrm>
            <a:off x="7410450" y="2057400"/>
            <a:ext cx="1714500" cy="457200"/>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r>
              <a:rPr lang="en-US" altLang="en-US" sz="1500"/>
              <a:t>Regulated Sector</a:t>
            </a:r>
          </a:p>
        </p:txBody>
      </p:sp>
      <p:sp>
        <p:nvSpPr>
          <p:cNvPr id="6151" name="Rectangle 6">
            <a:extLst>
              <a:ext uri="{FF2B5EF4-FFF2-40B4-BE49-F238E27FC236}">
                <a16:creationId xmlns:a16="http://schemas.microsoft.com/office/drawing/2014/main" id="{B9E00819-01E8-4D8E-B350-6CD3B8B4B2CE}"/>
              </a:ext>
            </a:extLst>
          </p:cNvPr>
          <p:cNvSpPr>
            <a:spLocks noChangeArrowheads="1"/>
          </p:cNvSpPr>
          <p:nvPr/>
        </p:nvSpPr>
        <p:spPr bwMode="auto">
          <a:xfrm>
            <a:off x="4724400" y="2057400"/>
            <a:ext cx="2228850" cy="571500"/>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r>
              <a:rPr lang="en-US" altLang="en-US" sz="1800"/>
              <a:t>VOLUNTARY</a:t>
            </a:r>
          </a:p>
        </p:txBody>
      </p:sp>
      <p:sp>
        <p:nvSpPr>
          <p:cNvPr id="6152" name="Rectangle 7">
            <a:extLst>
              <a:ext uri="{FF2B5EF4-FFF2-40B4-BE49-F238E27FC236}">
                <a16:creationId xmlns:a16="http://schemas.microsoft.com/office/drawing/2014/main" id="{0AEF3D2D-3BC8-4505-88D7-EBF13CEFDD10}"/>
              </a:ext>
            </a:extLst>
          </p:cNvPr>
          <p:cNvSpPr>
            <a:spLocks noChangeArrowheads="1"/>
          </p:cNvSpPr>
          <p:nvPr/>
        </p:nvSpPr>
        <p:spPr bwMode="auto">
          <a:xfrm>
            <a:off x="2952750" y="2800350"/>
            <a:ext cx="1428750" cy="685800"/>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lnSpc>
                <a:spcPct val="100000"/>
              </a:lnSpc>
              <a:buClrTx/>
              <a:buSzTx/>
              <a:buFontTx/>
              <a:buNone/>
            </a:pPr>
            <a:r>
              <a:rPr lang="en-US" altLang="en-US" sz="1500" dirty="0"/>
              <a:t>Customer </a:t>
            </a:r>
          </a:p>
          <a:p>
            <a:pPr algn="ctr">
              <a:lnSpc>
                <a:spcPct val="100000"/>
              </a:lnSpc>
              <a:buClrTx/>
              <a:buSzTx/>
              <a:buFontTx/>
              <a:buNone/>
            </a:pPr>
            <a:r>
              <a:rPr lang="en-US" altLang="en-US" sz="1500" dirty="0"/>
              <a:t>Requirements</a:t>
            </a:r>
          </a:p>
        </p:txBody>
      </p:sp>
      <p:sp>
        <p:nvSpPr>
          <p:cNvPr id="6153" name="Rectangle 8">
            <a:extLst>
              <a:ext uri="{FF2B5EF4-FFF2-40B4-BE49-F238E27FC236}">
                <a16:creationId xmlns:a16="http://schemas.microsoft.com/office/drawing/2014/main" id="{7689DE33-5899-494E-9BB7-8CA50507051F}"/>
              </a:ext>
            </a:extLst>
          </p:cNvPr>
          <p:cNvSpPr>
            <a:spLocks noChangeArrowheads="1"/>
          </p:cNvSpPr>
          <p:nvPr/>
        </p:nvSpPr>
        <p:spPr bwMode="auto">
          <a:xfrm>
            <a:off x="4781550" y="2857500"/>
            <a:ext cx="2286000" cy="571500"/>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lnSpc>
                <a:spcPct val="100000"/>
              </a:lnSpc>
              <a:buClrTx/>
              <a:buSzTx/>
              <a:buFontTx/>
              <a:buNone/>
            </a:pPr>
            <a:r>
              <a:rPr lang="en-US" altLang="en-US" sz="1800"/>
              <a:t>STANDARDS</a:t>
            </a:r>
          </a:p>
        </p:txBody>
      </p:sp>
      <p:sp>
        <p:nvSpPr>
          <p:cNvPr id="6154" name="Oval 9">
            <a:extLst>
              <a:ext uri="{FF2B5EF4-FFF2-40B4-BE49-F238E27FC236}">
                <a16:creationId xmlns:a16="http://schemas.microsoft.com/office/drawing/2014/main" id="{D8DA0C55-5A38-46A3-9E98-E502B8460E6D}"/>
              </a:ext>
            </a:extLst>
          </p:cNvPr>
          <p:cNvSpPr>
            <a:spLocks noChangeArrowheads="1"/>
          </p:cNvSpPr>
          <p:nvPr/>
        </p:nvSpPr>
        <p:spPr bwMode="auto">
          <a:xfrm>
            <a:off x="3924300" y="3600450"/>
            <a:ext cx="3429000" cy="742950"/>
          </a:xfrm>
          <a:prstGeom prst="ellipse">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r>
              <a:rPr lang="en-US" altLang="en-US" sz="1800"/>
              <a:t>CERTIFICATION</a:t>
            </a:r>
          </a:p>
        </p:txBody>
      </p:sp>
      <p:sp>
        <p:nvSpPr>
          <p:cNvPr id="6155" name="Line 12">
            <a:extLst>
              <a:ext uri="{FF2B5EF4-FFF2-40B4-BE49-F238E27FC236}">
                <a16:creationId xmlns:a16="http://schemas.microsoft.com/office/drawing/2014/main" id="{BC29F8D3-26C8-4AE9-8374-3FAFE8B1001E}"/>
              </a:ext>
            </a:extLst>
          </p:cNvPr>
          <p:cNvSpPr>
            <a:spLocks noChangeShapeType="1"/>
          </p:cNvSpPr>
          <p:nvPr/>
        </p:nvSpPr>
        <p:spPr bwMode="auto">
          <a:xfrm>
            <a:off x="5581650" y="26289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156" name="Rectangle 13">
            <a:extLst>
              <a:ext uri="{FF2B5EF4-FFF2-40B4-BE49-F238E27FC236}">
                <a16:creationId xmlns:a16="http://schemas.microsoft.com/office/drawing/2014/main" id="{99A77D33-0384-4AFB-B655-8F6D52332945}"/>
              </a:ext>
            </a:extLst>
          </p:cNvPr>
          <p:cNvSpPr>
            <a:spLocks noChangeArrowheads="1"/>
          </p:cNvSpPr>
          <p:nvPr/>
        </p:nvSpPr>
        <p:spPr bwMode="auto">
          <a:xfrm>
            <a:off x="7410450" y="2628900"/>
            <a:ext cx="1714500" cy="457200"/>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r>
              <a:rPr lang="en-US" altLang="en-US" sz="1500"/>
              <a:t>Government</a:t>
            </a:r>
          </a:p>
        </p:txBody>
      </p:sp>
      <p:sp>
        <p:nvSpPr>
          <p:cNvPr id="6157" name="Rectangle 14">
            <a:extLst>
              <a:ext uri="{FF2B5EF4-FFF2-40B4-BE49-F238E27FC236}">
                <a16:creationId xmlns:a16="http://schemas.microsoft.com/office/drawing/2014/main" id="{74C5721A-DD4E-4B6E-AE8B-B1DD3FEDFC34}"/>
              </a:ext>
            </a:extLst>
          </p:cNvPr>
          <p:cNvSpPr>
            <a:spLocks noChangeArrowheads="1"/>
          </p:cNvSpPr>
          <p:nvPr/>
        </p:nvSpPr>
        <p:spPr bwMode="auto">
          <a:xfrm>
            <a:off x="7410450" y="3200400"/>
            <a:ext cx="1714500" cy="457200"/>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lnSpc>
                <a:spcPct val="100000"/>
              </a:lnSpc>
              <a:buClrTx/>
              <a:buSzTx/>
              <a:buFontTx/>
              <a:buNone/>
            </a:pPr>
            <a:r>
              <a:rPr lang="en-US" altLang="en-US" sz="1500"/>
              <a:t>Regulatory </a:t>
            </a:r>
          </a:p>
        </p:txBody>
      </p:sp>
      <p:sp>
        <p:nvSpPr>
          <p:cNvPr id="6158" name="Oval 15">
            <a:extLst>
              <a:ext uri="{FF2B5EF4-FFF2-40B4-BE49-F238E27FC236}">
                <a16:creationId xmlns:a16="http://schemas.microsoft.com/office/drawing/2014/main" id="{A1BAFBE4-C4C5-4CEA-A241-5AA3CE5EC46A}"/>
              </a:ext>
            </a:extLst>
          </p:cNvPr>
          <p:cNvSpPr>
            <a:spLocks noChangeArrowheads="1"/>
          </p:cNvSpPr>
          <p:nvPr/>
        </p:nvSpPr>
        <p:spPr bwMode="auto">
          <a:xfrm>
            <a:off x="3238500" y="4743450"/>
            <a:ext cx="1943100" cy="628650"/>
          </a:xfrm>
          <a:prstGeom prst="ellipse">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r>
              <a:rPr lang="en-US" altLang="en-US" sz="1500"/>
              <a:t>Measurement</a:t>
            </a:r>
          </a:p>
        </p:txBody>
      </p:sp>
      <p:sp>
        <p:nvSpPr>
          <p:cNvPr id="6159" name="Oval 16">
            <a:extLst>
              <a:ext uri="{FF2B5EF4-FFF2-40B4-BE49-F238E27FC236}">
                <a16:creationId xmlns:a16="http://schemas.microsoft.com/office/drawing/2014/main" id="{C417C101-A89F-4674-B492-44A4149D266E}"/>
              </a:ext>
            </a:extLst>
          </p:cNvPr>
          <p:cNvSpPr>
            <a:spLocks noChangeArrowheads="1"/>
          </p:cNvSpPr>
          <p:nvPr/>
        </p:nvSpPr>
        <p:spPr bwMode="auto">
          <a:xfrm>
            <a:off x="6553200" y="4514850"/>
            <a:ext cx="2000250" cy="685800"/>
          </a:xfrm>
          <a:prstGeom prst="ellipse">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r>
              <a:rPr lang="en-US" altLang="en-US" sz="1500" dirty="0"/>
              <a:t>Accreditation/</a:t>
            </a:r>
          </a:p>
          <a:p>
            <a:pPr algn="ctr"/>
            <a:r>
              <a:rPr lang="en-US" altLang="en-US" sz="1500" dirty="0"/>
              <a:t>Recognition</a:t>
            </a:r>
          </a:p>
        </p:txBody>
      </p:sp>
      <p:sp>
        <p:nvSpPr>
          <p:cNvPr id="6160" name="Line 17">
            <a:extLst>
              <a:ext uri="{FF2B5EF4-FFF2-40B4-BE49-F238E27FC236}">
                <a16:creationId xmlns:a16="http://schemas.microsoft.com/office/drawing/2014/main" id="{1DCCF0D5-FFDA-4AFC-9D4E-0AEB67B526BC}"/>
              </a:ext>
            </a:extLst>
          </p:cNvPr>
          <p:cNvSpPr>
            <a:spLocks noChangeShapeType="1"/>
          </p:cNvSpPr>
          <p:nvPr/>
        </p:nvSpPr>
        <p:spPr bwMode="auto">
          <a:xfrm>
            <a:off x="5581650" y="3429000"/>
            <a:ext cx="0"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161" name="Line 18">
            <a:extLst>
              <a:ext uri="{FF2B5EF4-FFF2-40B4-BE49-F238E27FC236}">
                <a16:creationId xmlns:a16="http://schemas.microsoft.com/office/drawing/2014/main" id="{B47C2363-4253-4764-A890-596EF4513ECC}"/>
              </a:ext>
            </a:extLst>
          </p:cNvPr>
          <p:cNvSpPr>
            <a:spLocks noChangeShapeType="1"/>
          </p:cNvSpPr>
          <p:nvPr/>
        </p:nvSpPr>
        <p:spPr bwMode="auto">
          <a:xfrm flipH="1">
            <a:off x="7124700" y="3543300"/>
            <a:ext cx="2857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162" name="Line 19">
            <a:extLst>
              <a:ext uri="{FF2B5EF4-FFF2-40B4-BE49-F238E27FC236}">
                <a16:creationId xmlns:a16="http://schemas.microsoft.com/office/drawing/2014/main" id="{B7C31AF9-0548-49A9-AB2B-E28FD06C32F6}"/>
              </a:ext>
            </a:extLst>
          </p:cNvPr>
          <p:cNvSpPr>
            <a:spLocks noChangeShapeType="1"/>
          </p:cNvSpPr>
          <p:nvPr/>
        </p:nvSpPr>
        <p:spPr bwMode="auto">
          <a:xfrm flipH="1" flipV="1">
            <a:off x="6724650" y="4229100"/>
            <a:ext cx="171450"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163" name="Line 20">
            <a:extLst>
              <a:ext uri="{FF2B5EF4-FFF2-40B4-BE49-F238E27FC236}">
                <a16:creationId xmlns:a16="http://schemas.microsoft.com/office/drawing/2014/main" id="{766ACBFF-CF9B-4076-BDB6-FA89A274D0B5}"/>
              </a:ext>
            </a:extLst>
          </p:cNvPr>
          <p:cNvSpPr>
            <a:spLocks noChangeShapeType="1"/>
          </p:cNvSpPr>
          <p:nvPr/>
        </p:nvSpPr>
        <p:spPr bwMode="auto">
          <a:xfrm flipV="1">
            <a:off x="4095750" y="4229100"/>
            <a:ext cx="400050" cy="514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164" name="Line 21">
            <a:extLst>
              <a:ext uri="{FF2B5EF4-FFF2-40B4-BE49-F238E27FC236}">
                <a16:creationId xmlns:a16="http://schemas.microsoft.com/office/drawing/2014/main" id="{D41ADAB5-D122-4122-9515-933A8D65EE29}"/>
              </a:ext>
            </a:extLst>
          </p:cNvPr>
          <p:cNvSpPr>
            <a:spLocks noChangeShapeType="1"/>
          </p:cNvSpPr>
          <p:nvPr/>
        </p:nvSpPr>
        <p:spPr bwMode="auto">
          <a:xfrm>
            <a:off x="4381500" y="3314700"/>
            <a:ext cx="28575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165" name="Line 22">
            <a:extLst>
              <a:ext uri="{FF2B5EF4-FFF2-40B4-BE49-F238E27FC236}">
                <a16:creationId xmlns:a16="http://schemas.microsoft.com/office/drawing/2014/main" id="{7FFEF8AD-2176-4A9D-B230-5C51CD35F6BF}"/>
              </a:ext>
            </a:extLst>
          </p:cNvPr>
          <p:cNvSpPr>
            <a:spLocks noChangeShapeType="1"/>
          </p:cNvSpPr>
          <p:nvPr/>
        </p:nvSpPr>
        <p:spPr bwMode="auto">
          <a:xfrm>
            <a:off x="8210550" y="2514600"/>
            <a:ext cx="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166" name="Line 23">
            <a:extLst>
              <a:ext uri="{FF2B5EF4-FFF2-40B4-BE49-F238E27FC236}">
                <a16:creationId xmlns:a16="http://schemas.microsoft.com/office/drawing/2014/main" id="{F98C207B-260F-44D9-9BEF-886066335A4E}"/>
              </a:ext>
            </a:extLst>
          </p:cNvPr>
          <p:cNvSpPr>
            <a:spLocks noChangeShapeType="1"/>
          </p:cNvSpPr>
          <p:nvPr/>
        </p:nvSpPr>
        <p:spPr bwMode="auto">
          <a:xfrm>
            <a:off x="8210550" y="3086100"/>
            <a:ext cx="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167" name="Rectangle 24">
            <a:extLst>
              <a:ext uri="{FF2B5EF4-FFF2-40B4-BE49-F238E27FC236}">
                <a16:creationId xmlns:a16="http://schemas.microsoft.com/office/drawing/2014/main" id="{44C08759-1EFE-4CE0-AC7A-CFF4B571ED1D}"/>
              </a:ext>
            </a:extLst>
          </p:cNvPr>
          <p:cNvSpPr>
            <a:spLocks noChangeArrowheads="1"/>
          </p:cNvSpPr>
          <p:nvPr/>
        </p:nvSpPr>
        <p:spPr bwMode="auto">
          <a:xfrm>
            <a:off x="2667000" y="3771900"/>
            <a:ext cx="1314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lnSpc>
                <a:spcPct val="100000"/>
              </a:lnSpc>
              <a:buClrTx/>
              <a:buSzTx/>
              <a:buFontTx/>
              <a:buNone/>
            </a:pPr>
            <a:r>
              <a:rPr lang="en-US" altLang="en-US" sz="1500" dirty="0"/>
              <a:t>Supplier</a:t>
            </a:r>
          </a:p>
        </p:txBody>
      </p:sp>
      <p:sp>
        <p:nvSpPr>
          <p:cNvPr id="6168" name="Rectangle 25">
            <a:extLst>
              <a:ext uri="{FF2B5EF4-FFF2-40B4-BE49-F238E27FC236}">
                <a16:creationId xmlns:a16="http://schemas.microsoft.com/office/drawing/2014/main" id="{11088441-47A9-49AB-9E99-B6DEB02DC836}"/>
              </a:ext>
            </a:extLst>
          </p:cNvPr>
          <p:cNvSpPr>
            <a:spLocks noChangeArrowheads="1"/>
          </p:cNvSpPr>
          <p:nvPr/>
        </p:nvSpPr>
        <p:spPr bwMode="auto">
          <a:xfrm>
            <a:off x="7696201" y="3829051"/>
            <a:ext cx="1174315" cy="3059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1pPr>
            <a:lvl2pPr marL="742950" indent="-28575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2pPr>
            <a:lvl3pPr marL="11430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3pPr>
            <a:lvl4pPr marL="16002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4pPr>
            <a:lvl5pPr marL="2057400" indent="-228600">
              <a:lnSpc>
                <a:spcPct val="67000"/>
              </a:lnSpc>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5pPr>
            <a:lvl6pPr marL="25146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6pPr>
            <a:lvl7pPr marL="29718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7pPr>
            <a:lvl8pPr marL="34290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8pPr>
            <a:lvl9pPr marL="3886200" indent="-228600" defTabSz="457200" eaLnBrk="0" fontAlgn="base" hangingPunct="0">
              <a:lnSpc>
                <a:spcPct val="67000"/>
              </a:lnSpc>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Arial Unicode MS" pitchFamily="34" charset="-128"/>
              </a:defRPr>
            </a:lvl9pPr>
          </a:lstStyle>
          <a:p>
            <a:pPr algn="ctr">
              <a:lnSpc>
                <a:spcPct val="100000"/>
              </a:lnSpc>
              <a:buClrTx/>
              <a:buSzTx/>
              <a:buFontTx/>
              <a:buNone/>
            </a:pPr>
            <a:r>
              <a:rPr lang="en-US" altLang="en-US" sz="1500" dirty="0"/>
              <a:t>Buyer</a:t>
            </a:r>
          </a:p>
          <a:p>
            <a:pPr algn="ctr">
              <a:lnSpc>
                <a:spcPct val="100000"/>
              </a:lnSpc>
              <a:buClrTx/>
              <a:buSzTx/>
              <a:buFontTx/>
              <a:buNone/>
            </a:pPr>
            <a:r>
              <a:rPr lang="en-US" altLang="en-US" sz="1500" dirty="0"/>
              <a:t>(Customer)</a:t>
            </a:r>
          </a:p>
        </p:txBody>
      </p:sp>
      <p:sp>
        <p:nvSpPr>
          <p:cNvPr id="6169" name="Line 26">
            <a:extLst>
              <a:ext uri="{FF2B5EF4-FFF2-40B4-BE49-F238E27FC236}">
                <a16:creationId xmlns:a16="http://schemas.microsoft.com/office/drawing/2014/main" id="{6F9707F2-4669-42A6-8694-9DBCB074814B}"/>
              </a:ext>
            </a:extLst>
          </p:cNvPr>
          <p:cNvSpPr>
            <a:spLocks noChangeShapeType="1"/>
          </p:cNvSpPr>
          <p:nvPr/>
        </p:nvSpPr>
        <p:spPr bwMode="auto">
          <a:xfrm>
            <a:off x="3638550" y="4057650"/>
            <a:ext cx="342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170" name="Line 27">
            <a:extLst>
              <a:ext uri="{FF2B5EF4-FFF2-40B4-BE49-F238E27FC236}">
                <a16:creationId xmlns:a16="http://schemas.microsoft.com/office/drawing/2014/main" id="{E3A371A6-6FA2-4F43-ACC2-076DEBC682F2}"/>
              </a:ext>
            </a:extLst>
          </p:cNvPr>
          <p:cNvSpPr>
            <a:spLocks noChangeShapeType="1"/>
          </p:cNvSpPr>
          <p:nvPr/>
        </p:nvSpPr>
        <p:spPr bwMode="auto">
          <a:xfrm flipH="1">
            <a:off x="7353300" y="4000500"/>
            <a:ext cx="571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 name="TextBox 1">
            <a:extLst>
              <a:ext uri="{FF2B5EF4-FFF2-40B4-BE49-F238E27FC236}">
                <a16:creationId xmlns:a16="http://schemas.microsoft.com/office/drawing/2014/main" id="{0DB7FFFB-CD5C-4022-8250-52422F2D36A3}"/>
              </a:ext>
            </a:extLst>
          </p:cNvPr>
          <p:cNvSpPr txBox="1"/>
          <p:nvPr/>
        </p:nvSpPr>
        <p:spPr>
          <a:xfrm flipH="1">
            <a:off x="2209800" y="3886200"/>
            <a:ext cx="1428750" cy="369332"/>
          </a:xfrm>
          <a:prstGeom prst="rect">
            <a:avLst/>
          </a:prstGeom>
          <a:noFill/>
        </p:spPr>
        <p:txBody>
          <a:bodyPr wrap="square" rtlCol="0">
            <a:spAutoFit/>
          </a:bodyPr>
          <a:lstStyle/>
          <a:p>
            <a:r>
              <a:rPr lang="en-US" dirty="0"/>
              <a:t>Supplier </a:t>
            </a:r>
            <a:endParaRPr lang="en-ZA" dirty="0"/>
          </a:p>
        </p:txBody>
      </p:sp>
      <p:sp>
        <p:nvSpPr>
          <p:cNvPr id="3" name="TextBox 2">
            <a:extLst>
              <a:ext uri="{FF2B5EF4-FFF2-40B4-BE49-F238E27FC236}">
                <a16:creationId xmlns:a16="http://schemas.microsoft.com/office/drawing/2014/main" id="{9BC379A8-764F-4DD3-8CA3-B73F5DCEB8E4}"/>
              </a:ext>
            </a:extLst>
          </p:cNvPr>
          <p:cNvSpPr txBox="1"/>
          <p:nvPr/>
        </p:nvSpPr>
        <p:spPr>
          <a:xfrm>
            <a:off x="8210550" y="3886201"/>
            <a:ext cx="1371600" cy="646331"/>
          </a:xfrm>
          <a:prstGeom prst="rect">
            <a:avLst/>
          </a:prstGeom>
          <a:noFill/>
        </p:spPr>
        <p:txBody>
          <a:bodyPr wrap="square" rtlCol="0">
            <a:spAutoFit/>
          </a:bodyPr>
          <a:lstStyle/>
          <a:p>
            <a:r>
              <a:rPr lang="en-US" dirty="0"/>
              <a:t>Buyer (Customer)</a:t>
            </a:r>
            <a:endParaRPr lang="en-ZA" dirty="0"/>
          </a:p>
        </p:txBody>
      </p:sp>
    </p:spTree>
  </p:cSld>
  <p:clrMapOvr>
    <a:masterClrMapping/>
  </p:clrMapOvr>
  <p:transition>
    <p:pull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2B40E9-1E8B-1EFA-541A-951FF24D1012}"/>
              </a:ext>
            </a:extLst>
          </p:cNvPr>
          <p:cNvSpPr>
            <a:spLocks noGrp="1"/>
          </p:cNvSpPr>
          <p:nvPr>
            <p:ph idx="1"/>
          </p:nvPr>
        </p:nvSpPr>
        <p:spPr/>
        <p:txBody>
          <a:bodyPr/>
          <a:lstStyle/>
          <a:p>
            <a:r>
              <a:rPr lang="en-ZA" dirty="0"/>
              <a:t>Product Standards</a:t>
            </a:r>
          </a:p>
          <a:p>
            <a:r>
              <a:rPr lang="en-ZA" dirty="0"/>
              <a:t>Management System Standards (e.g., ISO 9000 etc)</a:t>
            </a:r>
          </a:p>
          <a:p>
            <a:r>
              <a:rPr lang="en-ZA" dirty="0"/>
              <a:t>Sector Specific Standards (e.g. medical devices)</a:t>
            </a:r>
          </a:p>
          <a:p>
            <a:r>
              <a:rPr lang="en-ZA" dirty="0"/>
              <a:t>Private Standards </a:t>
            </a:r>
          </a:p>
          <a:p>
            <a:r>
              <a:rPr lang="en-ZA" dirty="0"/>
              <a:t>Test methods (e.g. used for the physical and chemical profile of a product)</a:t>
            </a:r>
          </a:p>
          <a:p>
            <a:r>
              <a:rPr lang="en-ZA" dirty="0"/>
              <a:t>Measurement (e.g. volume, mass etc)</a:t>
            </a:r>
          </a:p>
          <a:p>
            <a:r>
              <a:rPr lang="en-ZA" dirty="0"/>
              <a:t>Labelling and </a:t>
            </a:r>
            <a:r>
              <a:rPr lang="en-ZA" dirty="0" err="1"/>
              <a:t>prepackaging</a:t>
            </a:r>
            <a:r>
              <a:rPr lang="en-ZA" dirty="0"/>
              <a:t> (a compulsory requirement)</a:t>
            </a:r>
          </a:p>
          <a:p>
            <a:r>
              <a:rPr lang="en-ZA" dirty="0"/>
              <a:t>Conformity Assessment Bodies (e.g., inspection, certification, testing, accreditation)</a:t>
            </a:r>
          </a:p>
          <a:p>
            <a:r>
              <a:rPr lang="en-ZA" dirty="0"/>
              <a:t>The list goes on ………….</a:t>
            </a:r>
          </a:p>
          <a:p>
            <a:pPr marL="0" indent="0">
              <a:buNone/>
            </a:pPr>
            <a:endParaRPr lang="en-ZA" dirty="0"/>
          </a:p>
        </p:txBody>
      </p:sp>
      <p:sp>
        <p:nvSpPr>
          <p:cNvPr id="3" name="Title 2">
            <a:extLst>
              <a:ext uri="{FF2B5EF4-FFF2-40B4-BE49-F238E27FC236}">
                <a16:creationId xmlns:a16="http://schemas.microsoft.com/office/drawing/2014/main" id="{7EF81BAB-5D40-AC1B-12C0-3B464AF9D1AA}"/>
              </a:ext>
            </a:extLst>
          </p:cNvPr>
          <p:cNvSpPr>
            <a:spLocks noGrp="1"/>
          </p:cNvSpPr>
          <p:nvPr>
            <p:ph type="title"/>
          </p:nvPr>
        </p:nvSpPr>
        <p:spPr/>
        <p:txBody>
          <a:bodyPr/>
          <a:lstStyle/>
          <a:p>
            <a:pPr algn="ctr"/>
            <a:r>
              <a:rPr lang="en-ZA" dirty="0"/>
              <a:t>Standards form the foundation of world trade</a:t>
            </a:r>
            <a:br>
              <a:rPr lang="en-ZA" dirty="0"/>
            </a:br>
            <a:r>
              <a:rPr lang="en-ZA" dirty="0"/>
              <a:t>Types of standards</a:t>
            </a:r>
          </a:p>
        </p:txBody>
      </p:sp>
    </p:spTree>
    <p:extLst>
      <p:ext uri="{BB962C8B-B14F-4D97-AF65-F5344CB8AC3E}">
        <p14:creationId xmlns:p14="http://schemas.microsoft.com/office/powerpoint/2010/main" val="417651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1F55C7-7192-4AB1-893A-E692CEEB522B}"/>
              </a:ext>
            </a:extLst>
          </p:cNvPr>
          <p:cNvSpPr>
            <a:spLocks noGrp="1"/>
          </p:cNvSpPr>
          <p:nvPr>
            <p:ph idx="1"/>
          </p:nvPr>
        </p:nvSpPr>
        <p:spPr/>
        <p:txBody>
          <a:bodyPr>
            <a:normAutofit/>
          </a:bodyPr>
          <a:lstStyle/>
          <a:p>
            <a:pPr marL="88900" marR="383540" algn="just">
              <a:lnSpc>
                <a:spcPct val="108000"/>
              </a:lnSpc>
              <a:spcBef>
                <a:spcPts val="1055"/>
              </a:spcBef>
            </a:pPr>
            <a:r>
              <a:rPr lang="en-US" sz="2800" dirty="0">
                <a:latin typeface="Calibri" panose="020F0502020204030204" pitchFamily="34" charset="0"/>
                <a:ea typeface="Verdana" panose="020B0604030504040204" pitchFamily="34" charset="0"/>
                <a:cs typeface="Calibri" panose="020F0502020204030204" pitchFamily="34" charset="0"/>
              </a:rPr>
              <a:t>Regulatory requirements which must be complied with</a:t>
            </a:r>
          </a:p>
          <a:p>
            <a:pPr marL="88900" marR="383540" algn="just">
              <a:lnSpc>
                <a:spcPct val="108000"/>
              </a:lnSpc>
              <a:spcBef>
                <a:spcPts val="1055"/>
              </a:spcBef>
            </a:pPr>
            <a:r>
              <a:rPr lang="en-US" sz="2800" dirty="0">
                <a:latin typeface="Calibri" panose="020F0502020204030204" pitchFamily="34" charset="0"/>
                <a:ea typeface="Verdana" panose="020B0604030504040204" pitchFamily="34" charset="0"/>
                <a:cs typeface="Calibri" panose="020F0502020204030204" pitchFamily="34" charset="0"/>
              </a:rPr>
              <a:t>Standards which define the physical and chemical profile of the product</a:t>
            </a:r>
          </a:p>
          <a:p>
            <a:pPr marL="88900" marR="383540" algn="just">
              <a:lnSpc>
                <a:spcPct val="108000"/>
              </a:lnSpc>
              <a:spcBef>
                <a:spcPts val="1055"/>
              </a:spcBef>
            </a:pPr>
            <a:r>
              <a:rPr lang="en-US" sz="2800" dirty="0">
                <a:latin typeface="Calibri" panose="020F0502020204030204" pitchFamily="34" charset="0"/>
                <a:ea typeface="Verdana" panose="020B0604030504040204" pitchFamily="34" charset="0"/>
                <a:cs typeface="Calibri" panose="020F0502020204030204" pitchFamily="34" charset="0"/>
              </a:rPr>
              <a:t>Additional requirements set by buyer (COSMOS, ECOCERT organic   standard, NATRUE, responsible sourcing </a:t>
            </a:r>
            <a:r>
              <a:rPr lang="en-US" sz="2800" dirty="0" err="1">
                <a:latin typeface="Calibri" panose="020F0502020204030204" pitchFamily="34" charset="0"/>
                <a:ea typeface="Verdana" panose="020B0604030504040204" pitchFamily="34" charset="0"/>
                <a:cs typeface="Calibri" panose="020F0502020204030204" pitchFamily="34" charset="0"/>
              </a:rPr>
              <a:t>etc</a:t>
            </a:r>
            <a:r>
              <a:rPr lang="en-US" sz="2800" dirty="0">
                <a:latin typeface="Calibri" panose="020F0502020204030204" pitchFamily="34" charset="0"/>
                <a:ea typeface="Verdana" panose="020B0604030504040204" pitchFamily="34" charset="0"/>
                <a:cs typeface="Calibri" panose="020F0502020204030204" pitchFamily="34" charset="0"/>
              </a:rPr>
              <a:t>)</a:t>
            </a:r>
          </a:p>
        </p:txBody>
      </p:sp>
      <p:sp>
        <p:nvSpPr>
          <p:cNvPr id="3" name="Title 2">
            <a:extLst>
              <a:ext uri="{FF2B5EF4-FFF2-40B4-BE49-F238E27FC236}">
                <a16:creationId xmlns:a16="http://schemas.microsoft.com/office/drawing/2014/main" id="{6F75C570-C53B-453E-87DB-79198D6E46E8}"/>
              </a:ext>
            </a:extLst>
          </p:cNvPr>
          <p:cNvSpPr>
            <a:spLocks noGrp="1"/>
          </p:cNvSpPr>
          <p:nvPr>
            <p:ph type="title"/>
          </p:nvPr>
        </p:nvSpPr>
        <p:spPr/>
        <p:txBody>
          <a:bodyPr>
            <a:normAutofit fontScale="90000"/>
          </a:bodyPr>
          <a:lstStyle/>
          <a:p>
            <a:pPr algn="ctr"/>
            <a:br>
              <a:rPr lang="en-US" dirty="0"/>
            </a:br>
            <a:r>
              <a:rPr lang="en-US" dirty="0"/>
              <a:t>Question: Which standard to use?</a:t>
            </a:r>
            <a:br>
              <a:rPr lang="en-US" dirty="0"/>
            </a:br>
            <a:r>
              <a:rPr lang="en-US" dirty="0"/>
              <a:t>Answer: What is the product, who is the customer and where is the destination market?</a:t>
            </a:r>
            <a:br>
              <a:rPr lang="en-US" dirty="0"/>
            </a:br>
            <a:endParaRPr lang="en-ZA" dirty="0"/>
          </a:p>
        </p:txBody>
      </p:sp>
    </p:spTree>
    <p:extLst>
      <p:ext uri="{BB962C8B-B14F-4D97-AF65-F5344CB8AC3E}">
        <p14:creationId xmlns:p14="http://schemas.microsoft.com/office/powerpoint/2010/main" val="60554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974" y="1014363"/>
            <a:ext cx="7886700" cy="994172"/>
          </a:xfrm>
        </p:spPr>
        <p:txBody>
          <a:bodyPr>
            <a:normAutofit/>
          </a:bodyPr>
          <a:lstStyle/>
          <a:p>
            <a:r>
              <a:rPr lang="en-US" sz="2700" b="1" dirty="0">
                <a:solidFill>
                  <a:srgbClr val="5E337A"/>
                </a:solidFill>
                <a:latin typeface="Helvetica"/>
                <a:cs typeface="Helvetica"/>
              </a:rPr>
              <a:t>Essential &amp; Vegetable Oils Value Chain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324" y="1598489"/>
            <a:ext cx="9144000" cy="4113360"/>
          </a:xfrm>
          <a:prstGeom prst="rect">
            <a:avLst/>
          </a:prstGeom>
        </p:spPr>
      </p:pic>
    </p:spTree>
    <p:extLst>
      <p:ext uri="{BB962C8B-B14F-4D97-AF65-F5344CB8AC3E}">
        <p14:creationId xmlns:p14="http://schemas.microsoft.com/office/powerpoint/2010/main" val="75129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r="3747" b="6351"/>
          <a:stretch/>
        </p:blipFill>
        <p:spPr>
          <a:xfrm>
            <a:off x="2949073" y="1608710"/>
            <a:ext cx="6366812" cy="3954296"/>
          </a:xfrm>
        </p:spPr>
      </p:pic>
      <p:sp>
        <p:nvSpPr>
          <p:cNvPr id="5" name="Title 4"/>
          <p:cNvSpPr>
            <a:spLocks noGrp="1"/>
          </p:cNvSpPr>
          <p:nvPr>
            <p:ph type="title"/>
          </p:nvPr>
        </p:nvSpPr>
        <p:spPr>
          <a:xfrm>
            <a:off x="2189129" y="1014362"/>
            <a:ext cx="7886700" cy="994172"/>
          </a:xfrm>
        </p:spPr>
        <p:txBody>
          <a:bodyPr>
            <a:normAutofit/>
          </a:bodyPr>
          <a:lstStyle/>
          <a:p>
            <a:r>
              <a:rPr lang="en-US" sz="2700" b="1" dirty="0">
                <a:solidFill>
                  <a:srgbClr val="5E337A"/>
                </a:solidFill>
                <a:latin typeface="Helvetica"/>
                <a:cs typeface="Helvetica"/>
              </a:rPr>
              <a:t>The Ecosystem</a:t>
            </a:r>
          </a:p>
        </p:txBody>
      </p:sp>
    </p:spTree>
    <p:extLst>
      <p:ext uri="{BB962C8B-B14F-4D97-AF65-F5344CB8AC3E}">
        <p14:creationId xmlns:p14="http://schemas.microsoft.com/office/powerpoint/2010/main" val="228215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DA74C-21D4-68A3-E9ED-D9D298ED9252}"/>
              </a:ext>
            </a:extLst>
          </p:cNvPr>
          <p:cNvSpPr>
            <a:spLocks noGrp="1"/>
          </p:cNvSpPr>
          <p:nvPr>
            <p:ph idx="1"/>
          </p:nvPr>
        </p:nvSpPr>
        <p:spPr/>
        <p:txBody>
          <a:bodyPr>
            <a:normAutofit/>
          </a:bodyPr>
          <a:lstStyle/>
          <a:p>
            <a:r>
              <a:rPr lang="en-ZA" sz="3200" dirty="0"/>
              <a:t>Reputation/brand (existing with a track record)</a:t>
            </a:r>
          </a:p>
          <a:p>
            <a:endParaRPr lang="en-ZA" sz="3200" dirty="0"/>
          </a:p>
          <a:p>
            <a:pPr marL="0" indent="0">
              <a:buNone/>
            </a:pPr>
            <a:endParaRPr lang="en-ZA" sz="3200" dirty="0"/>
          </a:p>
          <a:p>
            <a:r>
              <a:rPr lang="en-ZA" sz="3200" dirty="0"/>
              <a:t>Use of conformity assessment (e.g. test certificate, certification)(new entrant)</a:t>
            </a:r>
          </a:p>
        </p:txBody>
      </p:sp>
      <p:sp>
        <p:nvSpPr>
          <p:cNvPr id="3" name="Title 2">
            <a:extLst>
              <a:ext uri="{FF2B5EF4-FFF2-40B4-BE49-F238E27FC236}">
                <a16:creationId xmlns:a16="http://schemas.microsoft.com/office/drawing/2014/main" id="{747CD9BC-184A-630F-79C4-8C5D706CBFB6}"/>
              </a:ext>
            </a:extLst>
          </p:cNvPr>
          <p:cNvSpPr>
            <a:spLocks noGrp="1"/>
          </p:cNvSpPr>
          <p:nvPr>
            <p:ph type="title"/>
          </p:nvPr>
        </p:nvSpPr>
        <p:spPr/>
        <p:txBody>
          <a:bodyPr/>
          <a:lstStyle/>
          <a:p>
            <a:pPr algn="ctr"/>
            <a:r>
              <a:rPr lang="en-ZA" dirty="0"/>
              <a:t>Breaking into the export market – 2 types of relationships</a:t>
            </a:r>
          </a:p>
        </p:txBody>
      </p:sp>
    </p:spTree>
    <p:extLst>
      <p:ext uri="{BB962C8B-B14F-4D97-AF65-F5344CB8AC3E}">
        <p14:creationId xmlns:p14="http://schemas.microsoft.com/office/powerpoint/2010/main" val="238006824"/>
      </p:ext>
    </p:extLst>
  </p:cSld>
  <p:clrMapOvr>
    <a:masterClrMapping/>
  </p:clrMapOvr>
</p:sld>
</file>

<file path=ppt/theme/theme1.xml><?xml version="1.0" encoding="utf-8"?>
<a:theme xmlns:a="http://schemas.openxmlformats.org/drawingml/2006/main" name="1_Office Theme">
  <a:themeElements>
    <a:clrScheme name="GQSP">
      <a:dk1>
        <a:sysClr val="windowText" lastClr="000000"/>
      </a:dk1>
      <a:lt1>
        <a:sysClr val="window" lastClr="FFFFFF"/>
      </a:lt1>
      <a:dk2>
        <a:srgbClr val="44546A"/>
      </a:dk2>
      <a:lt2>
        <a:srgbClr val="E7E6E6"/>
      </a:lt2>
      <a:accent1>
        <a:srgbClr val="7030A0"/>
      </a:accent1>
      <a:accent2>
        <a:srgbClr val="ED7D31"/>
      </a:accent2>
      <a:accent3>
        <a:srgbClr val="70AD47"/>
      </a:accent3>
      <a:accent4>
        <a:srgbClr val="FFC000"/>
      </a:accent4>
      <a:accent5>
        <a:srgbClr val="C00000"/>
      </a:accent5>
      <a:accent6>
        <a:srgbClr val="4472C4"/>
      </a:accent6>
      <a:hlink>
        <a:srgbClr val="4472C4"/>
      </a:hlink>
      <a:folHlink>
        <a:srgbClr val="4472C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510</Words>
  <Application>Microsoft Office PowerPoint</Application>
  <PresentationFormat>Widescreen</PresentationFormat>
  <Paragraphs>107</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(Body)</vt:lpstr>
      <vt:lpstr>Helvetica</vt:lpstr>
      <vt:lpstr>Times New Roman</vt:lpstr>
      <vt:lpstr>1_Office Theme</vt:lpstr>
      <vt:lpstr>PowerPoint Presentation</vt:lpstr>
      <vt:lpstr>PowerPoint Presentation</vt:lpstr>
      <vt:lpstr>SUPPLY CHAIN</vt:lpstr>
      <vt:lpstr>  CONFORMITY ASSESSMENT</vt:lpstr>
      <vt:lpstr>Standards form the foundation of world trade Types of standards</vt:lpstr>
      <vt:lpstr> Question: Which standard to use? Answer: What is the product, who is the customer and where is the destination market? </vt:lpstr>
      <vt:lpstr>Essential &amp; Vegetable Oils Value Chain</vt:lpstr>
      <vt:lpstr>The Ecosystem</vt:lpstr>
      <vt:lpstr>Breaking into the export market – 2 types of relationships</vt:lpstr>
      <vt:lpstr>Thank you for the opportunity and your kind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MEINTJIES, Elsie</dc:creator>
  <cp:lastModifiedBy>El Mohamadi, Adrie GIZ ZA</cp:lastModifiedBy>
  <cp:revision>7</cp:revision>
  <dcterms:created xsi:type="dcterms:W3CDTF">2023-09-13T06:29:31Z</dcterms:created>
  <dcterms:modified xsi:type="dcterms:W3CDTF">2023-09-13T22:24:47Z</dcterms:modified>
</cp:coreProperties>
</file>